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397" r:id="rId3"/>
    <p:sldId id="390" r:id="rId4"/>
    <p:sldId id="257" r:id="rId5"/>
    <p:sldId id="392" r:id="rId6"/>
    <p:sldId id="394" r:id="rId7"/>
    <p:sldId id="395" r:id="rId8"/>
    <p:sldId id="396" r:id="rId9"/>
    <p:sldId id="2035" r:id="rId10"/>
    <p:sldId id="393" r:id="rId11"/>
    <p:sldId id="2027" r:id="rId12"/>
    <p:sldId id="2028" r:id="rId13"/>
    <p:sldId id="2029" r:id="rId14"/>
    <p:sldId id="398" r:id="rId15"/>
    <p:sldId id="1941" r:id="rId16"/>
    <p:sldId id="2009" r:id="rId17"/>
    <p:sldId id="2010" r:id="rId18"/>
    <p:sldId id="2011" r:id="rId19"/>
    <p:sldId id="2013" r:id="rId20"/>
    <p:sldId id="2014" r:id="rId21"/>
    <p:sldId id="2015" r:id="rId22"/>
    <p:sldId id="288" r:id="rId23"/>
    <p:sldId id="268" r:id="rId24"/>
    <p:sldId id="269" r:id="rId25"/>
    <p:sldId id="2023" r:id="rId26"/>
    <p:sldId id="2020" r:id="rId27"/>
    <p:sldId id="2022" r:id="rId28"/>
    <p:sldId id="2024" r:id="rId29"/>
    <p:sldId id="2025" r:id="rId30"/>
    <p:sldId id="2021" r:id="rId31"/>
    <p:sldId id="2034" r:id="rId32"/>
    <p:sldId id="391" r:id="rId33"/>
    <p:sldId id="2037" r:id="rId34"/>
    <p:sldId id="280" r:id="rId35"/>
    <p:sldId id="389" r:id="rId36"/>
    <p:sldId id="324" r:id="rId37"/>
    <p:sldId id="325" r:id="rId38"/>
    <p:sldId id="326" r:id="rId39"/>
    <p:sldId id="327" r:id="rId40"/>
    <p:sldId id="328" r:id="rId41"/>
    <p:sldId id="329" r:id="rId42"/>
    <p:sldId id="2036" r:id="rId43"/>
    <p:sldId id="2030" r:id="rId44"/>
    <p:sldId id="2031" r:id="rId45"/>
    <p:sldId id="2032" r:id="rId46"/>
    <p:sldId id="259" r:id="rId47"/>
    <p:sldId id="260" r:id="rId48"/>
    <p:sldId id="296" r:id="rId49"/>
    <p:sldId id="295" r:id="rId50"/>
    <p:sldId id="2033" r:id="rId51"/>
    <p:sldId id="302" r:id="rId52"/>
    <p:sldId id="303" r:id="rId53"/>
    <p:sldId id="290" r:id="rId54"/>
    <p:sldId id="2038" r:id="rId55"/>
    <p:sldId id="203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18"/>
    <p:restoredTop sz="81491"/>
  </p:normalViewPr>
  <p:slideViewPr>
    <p:cSldViewPr snapToGrid="0" snapToObjects="1">
      <p:cViewPr varScale="1">
        <p:scale>
          <a:sx n="176" d="100"/>
          <a:sy n="176" d="100"/>
        </p:scale>
        <p:origin x="1312" y="200"/>
      </p:cViewPr>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2/24/20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8</a:t>
            </a:fld>
            <a:endParaRPr lang="en-US"/>
          </a:p>
        </p:txBody>
      </p:sp>
    </p:spTree>
    <p:extLst>
      <p:ext uri="{BB962C8B-B14F-4D97-AF65-F5344CB8AC3E}">
        <p14:creationId xmlns:p14="http://schemas.microsoft.com/office/powerpoint/2010/main" val="751304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BD15AC6-9F2C-8848-A373-B8759DED36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a:defRPr sz="2400">
                <a:solidFill>
                  <a:schemeClr val="tx1"/>
                </a:solidFill>
                <a:latin typeface="Times" pitchFamily="2" charset="0"/>
                <a:ea typeface="ＭＳ Ｐゴシック" panose="020B0600070205080204" pitchFamily="34" charset="-128"/>
              </a:defRPr>
            </a:lvl3pPr>
            <a:lvl4pPr>
              <a:defRPr sz="2400">
                <a:solidFill>
                  <a:schemeClr val="tx1"/>
                </a:solidFill>
                <a:latin typeface="Times" pitchFamily="2" charset="0"/>
                <a:ea typeface="ＭＳ Ｐゴシック" panose="020B0600070205080204" pitchFamily="34" charset="-128"/>
              </a:defRPr>
            </a:lvl4pPr>
            <a:lvl5pPr>
              <a:defRPr sz="24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EAD07B7-B89F-3F4B-BE7A-BF3D6839B097}" type="slidenum">
              <a:rPr lang="en-US" altLang="en-US" sz="1200"/>
              <a:pPr/>
              <a:t>22</a:t>
            </a:fld>
            <a:endParaRPr lang="en-US" altLang="en-US" sz="1200"/>
          </a:p>
        </p:txBody>
      </p:sp>
      <p:sp>
        <p:nvSpPr>
          <p:cNvPr id="33795" name="Rectangle 2">
            <a:extLst>
              <a:ext uri="{FF2B5EF4-FFF2-40B4-BE49-F238E27FC236}">
                <a16:creationId xmlns:a16="http://schemas.microsoft.com/office/drawing/2014/main" id="{70778F42-539B-3C43-8B4E-0FC2F471E237}"/>
              </a:ext>
            </a:extLst>
          </p:cNvPr>
          <p:cNvSpPr>
            <a:spLocks noGrp="1" noRot="1" noChangeAspect="1" noChangeArrowheads="1"/>
          </p:cNvSpPr>
          <p:nvPr>
            <p:ph type="sldImg"/>
          </p:nvPr>
        </p:nvSpPr>
        <p:spPr>
          <a:solidFill>
            <a:srgbClr val="FFFFFF"/>
          </a:solidFill>
          <a:ln/>
        </p:spPr>
      </p:sp>
      <p:sp>
        <p:nvSpPr>
          <p:cNvPr id="33796" name="Rectangle 3">
            <a:extLst>
              <a:ext uri="{FF2B5EF4-FFF2-40B4-BE49-F238E27FC236}">
                <a16:creationId xmlns:a16="http://schemas.microsoft.com/office/drawing/2014/main" id="{DC5A8A77-C574-3C41-834E-F67042C5E641}"/>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5298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F4DEF-899A-C749-A30F-6D8AEBF24078}" type="slidenum">
              <a:rPr lang="en-US"/>
              <a:pPr/>
              <a:t>33</a:t>
            </a:fld>
            <a:endParaRPr lang="en-US"/>
          </a:p>
        </p:txBody>
      </p:sp>
      <p:sp>
        <p:nvSpPr>
          <p:cNvPr id="123906" name="Rectangle 2"/>
          <p:cNvSpPr>
            <a:spLocks noGrp="1" noRot="1" noChangeAspect="1" noChangeArrowheads="1" noTextEdit="1"/>
          </p:cNvSpPr>
          <p:nvPr>
            <p:ph type="sldImg"/>
          </p:nvPr>
        </p:nvSpPr>
        <p:spPr>
          <a:xfrm>
            <a:off x="381000" y="685800"/>
            <a:ext cx="6096000" cy="3429000"/>
          </a:xfrm>
          <a:ln/>
        </p:spPr>
      </p:sp>
      <p:sp>
        <p:nvSpPr>
          <p:cNvPr id="123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2938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Motivation:</a:t>
            </a:r>
            <a:r>
              <a:rPr lang="en-US" sz="1000" baseline="0" dirty="0"/>
              <a:t> </a:t>
            </a:r>
            <a:r>
              <a:rPr lang="en-US" sz="1000" dirty="0"/>
              <a:t>analyze empirical relationships between different mobile data pricing practices and mobile</a:t>
            </a:r>
            <a:r>
              <a:rPr lang="en-US" sz="1000" baseline="0" dirty="0"/>
              <a:t> data</a:t>
            </a:r>
            <a:r>
              <a:rPr lang="en-US" sz="1000" dirty="0"/>
              <a:t> usage patterns,</a:t>
            </a:r>
            <a:r>
              <a:rPr lang="en-US" sz="1000" baseline="0" dirty="0"/>
              <a:t> </a:t>
            </a:r>
            <a:r>
              <a:rPr lang="en-US" sz="1000" dirty="0"/>
              <a:t>specifically zooming</a:t>
            </a:r>
            <a:r>
              <a:rPr lang="en-US" sz="1000" baseline="0" dirty="0"/>
              <a:t> in on behavioral discrepancies between users on different data plans (unlimited vs. prepaid plans) and connection types (</a:t>
            </a:r>
            <a:r>
              <a:rPr lang="en-US" sz="1000" baseline="0" dirty="0" err="1"/>
              <a:t>wifi</a:t>
            </a:r>
            <a:r>
              <a:rPr lang="en-US" sz="1000" baseline="0" dirty="0"/>
              <a:t> vs. cellular). We also take into account practices like zero-rating and prepaid data pricing.</a:t>
            </a:r>
            <a:endParaRPr lang="en-US" sz="1000" dirty="0"/>
          </a:p>
          <a:p>
            <a:pPr marL="171450" indent="-171450">
              <a:buFontTx/>
              <a:buChar char="-"/>
            </a:pPr>
            <a:r>
              <a:rPr lang="en-US" sz="1000" dirty="0"/>
              <a:t>Particularly </a:t>
            </a:r>
            <a:r>
              <a:rPr lang="en-US" sz="1000" baseline="0" dirty="0"/>
              <a:t>interested in the increasingly popular practice of zero-rating, which is when a mobile carrier or ISP offers free cellular data access to certain mobile services or applications. (cellular meaning anything 2G/3G/4G/LTE, etc. One big example of zero-rating is Facebook’s Free Basics mobile app offered in many developing countries. The app provides free access to a suite of basic services including health, job, and travel information.)</a:t>
            </a:r>
          </a:p>
          <a:p>
            <a:pPr marL="171450" indent="-171450">
              <a:buFontTx/>
              <a:buChar char="-"/>
            </a:pPr>
            <a:r>
              <a:rPr lang="en-US" sz="1000" baseline="0" dirty="0"/>
              <a:t>Net neutrality: carrier/regulator side, carriers should treat all bits of traffic flow equally, giving no priority based on payment to the service provider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Walled garden: consumer-side, zero-rating discourages users form venturing beyond the limited array of applications dictated by zero-rating service providers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Connectivity/gateway drug: zero-rated apps provide initial connectivity and serve as a gateway to usage of the full Internet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Examining the relationship between pricing effects and user behavior through this research can benefit all parties involved, including mobile users, network carriers and regulators, and mobile applications and organizations like Facebook’s Free Basics. For example, these insights can help users better understand how to manage their mobile data, which is increasingly relevant in developing countries like South Africa and Kenya, where we focus much of our research. These countries have witnessed the rise of modern phenomena like mobile leapfrogging (when users skip using fixed-line technologies like PCs and dive straight into the more affordable and convenient mobile option). </a:t>
            </a:r>
          </a:p>
        </p:txBody>
      </p:sp>
      <p:sp>
        <p:nvSpPr>
          <p:cNvPr id="4" name="Slide Number Placeholder 3"/>
          <p:cNvSpPr>
            <a:spLocks noGrp="1"/>
          </p:cNvSpPr>
          <p:nvPr>
            <p:ph type="sldNum" sz="quarter" idx="10"/>
          </p:nvPr>
        </p:nvSpPr>
        <p:spPr/>
        <p:txBody>
          <a:bodyPr/>
          <a:lstStyle/>
          <a:p>
            <a:fld id="{0B8A0302-3847-5541-9881-A676A7B97BF9}" type="slidenum">
              <a:rPr lang="en-US" smtClean="0"/>
              <a:t>45</a:t>
            </a:fld>
            <a:endParaRPr lang="en-US"/>
          </a:p>
        </p:txBody>
      </p:sp>
    </p:spTree>
    <p:extLst>
      <p:ext uri="{BB962C8B-B14F-4D97-AF65-F5344CB8AC3E}">
        <p14:creationId xmlns:p14="http://schemas.microsoft.com/office/powerpoint/2010/main" val="331449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a:t>Key insight: analyze longitudinal data on a diverse range of global users to explore possible pricing effects on long-term mobile data usage patterns, in addition to collecting survey responses for a more focused comparative analysis on the impact of zero-rating in developing countries. An empirical analysis on this subject actually hasn’t been studied at great length before.</a:t>
            </a:r>
          </a:p>
          <a:p>
            <a:pPr marL="171450" indent="-171450">
              <a:buFontTx/>
              <a:buChar char="-"/>
            </a:pPr>
            <a:r>
              <a:rPr lang="en-US" sz="1000" baseline="0" dirty="0"/>
              <a:t>Another unique aspect of this research is that it makes use of new data that has never been analyzed for this purpose. Our two sources of data come from the </a:t>
            </a:r>
            <a:r>
              <a:rPr lang="en-US" sz="1000" baseline="0" dirty="0" err="1"/>
              <a:t>MySpeedTest</a:t>
            </a:r>
            <a:r>
              <a:rPr lang="en-US" sz="1000" baseline="0" dirty="0"/>
              <a:t> application and a survey instrument that we created and distributed to users in South Africa and Kenya.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err="1"/>
              <a:t>MySpeedTest</a:t>
            </a:r>
            <a:r>
              <a:rPr lang="en-US" sz="1000" baseline="0" dirty="0"/>
              <a:t> is a mobile application created in-house that collects data on a device’s network performance (e.g. throughput and latency), user behavior (e.g. data consumed and usage frequency of different applications), and metadata (e.g. country, </a:t>
            </a:r>
            <a:r>
              <a:rPr lang="en-US" sz="1000" baseline="0" dirty="0" err="1"/>
              <a:t>datacap</a:t>
            </a:r>
            <a:r>
              <a:rPr lang="en-US" sz="1000" baseline="0" dirty="0"/>
              <a:t> plan, battery life). We focus on the relationships between different pieces of metadata associated with the device, and the user behavior on that device. </a:t>
            </a:r>
          </a:p>
          <a:p>
            <a:pPr marL="1714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We also distributed a survey instrument to about 300 South African and Kenyan users that largely focuses on questions involving zero-rating practices and mobile usage breakdowns. Some questions mirror those asked in a survey distributed by A4AI as part of its ongoing study, and a handful reflect questions asked in </a:t>
            </a:r>
            <a:r>
              <a:rPr lang="en-US" sz="1000" baseline="0" dirty="0" err="1"/>
              <a:t>Mathur</a:t>
            </a:r>
            <a:r>
              <a:rPr lang="en-US" sz="1000" baseline="0" dirty="0"/>
              <a:t> et al.’s study. This was done to cross-validate the consistency of our survey results against those found in the corresponding papers. A4AI’s survey was fairly relevant to our study, and later we will summarize our analysis of the data collected by their original survey. </a:t>
            </a:r>
            <a:r>
              <a:rPr lang="en-US" sz="1000" baseline="0" dirty="0" err="1"/>
              <a:t>Mathur</a:t>
            </a:r>
            <a:r>
              <a:rPr lang="en-US" sz="1000" baseline="0" dirty="0"/>
              <a:t> et al.’s work examines overall mobile usage behaviors in South Africa while ours focuses specifically on zero-rating effects. </a:t>
            </a:r>
          </a:p>
        </p:txBody>
      </p:sp>
      <p:sp>
        <p:nvSpPr>
          <p:cNvPr id="4" name="Slide Number Placeholder 3"/>
          <p:cNvSpPr>
            <a:spLocks noGrp="1"/>
          </p:cNvSpPr>
          <p:nvPr>
            <p:ph type="sldNum" sz="quarter" idx="10"/>
          </p:nvPr>
        </p:nvSpPr>
        <p:spPr/>
        <p:txBody>
          <a:bodyPr/>
          <a:lstStyle/>
          <a:p>
            <a:fld id="{0B8A0302-3847-5541-9881-A676A7B97BF9}" type="slidenum">
              <a:rPr lang="en-US" smtClean="0"/>
              <a:t>46</a:t>
            </a:fld>
            <a:endParaRPr lang="en-US"/>
          </a:p>
        </p:txBody>
      </p:sp>
    </p:spTree>
    <p:extLst>
      <p:ext uri="{BB962C8B-B14F-4D97-AF65-F5344CB8AC3E}">
        <p14:creationId xmlns:p14="http://schemas.microsoft.com/office/powerpoint/2010/main" val="4101548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Our longitudinal analysis using the </a:t>
            </a:r>
            <a:r>
              <a:rPr lang="en-US" sz="1000" baseline="0" dirty="0" err="1">
                <a:sym typeface="Wingdings"/>
              </a:rPr>
              <a:t>MySpeedTest</a:t>
            </a:r>
            <a:r>
              <a:rPr lang="en-US" sz="1000" baseline="0" dirty="0">
                <a:sym typeface="Wingdings"/>
              </a:rPr>
              <a:t> data constituted the main portion of my thesis.</a:t>
            </a:r>
          </a:p>
          <a:p>
            <a:pPr marL="171450" indent="-171450">
              <a:buFontTx/>
              <a:buChar char="-"/>
            </a:pPr>
            <a:r>
              <a:rPr lang="en-US" sz="1000" baseline="0" dirty="0"/>
              <a:t>Data collection + cleaning and preprocessing: </a:t>
            </a:r>
          </a:p>
          <a:p>
            <a:pPr marL="628650" lvl="1" indent="-171450">
              <a:buFontTx/>
              <a:buChar char="-"/>
            </a:pPr>
            <a:r>
              <a:rPr lang="en-US" sz="1000" baseline="0" dirty="0"/>
              <a:t>Very iterative process because new dataset, had to figure out how to most efficiently work with it and continually make improvements to app’s interface and data collection process based on issues found, can go into more detail if anyone has questions</a:t>
            </a:r>
          </a:p>
          <a:p>
            <a:pPr marL="628650" lvl="1" indent="-171450">
              <a:buFontTx/>
              <a:buChar char="-"/>
            </a:pPr>
            <a:r>
              <a:rPr lang="en-US" sz="1000" baseline="0" dirty="0" err="1"/>
              <a:t>MySpeed</a:t>
            </a:r>
            <a:r>
              <a:rPr lang="en-US" sz="1000" baseline="0" dirty="0"/>
              <a:t> Test data access through </a:t>
            </a:r>
            <a:r>
              <a:rPr lang="en-US" sz="1000" baseline="0" dirty="0" err="1"/>
              <a:t>postgres</a:t>
            </a:r>
            <a:r>
              <a:rPr lang="en-US" sz="1000" baseline="0" dirty="0"/>
              <a:t> </a:t>
            </a:r>
            <a:r>
              <a:rPr lang="en-US" sz="1000" baseline="0" dirty="0" err="1"/>
              <a:t>db</a:t>
            </a:r>
            <a:r>
              <a:rPr lang="en-US" sz="1000" baseline="0" dirty="0"/>
              <a:t> called </a:t>
            </a:r>
            <a:r>
              <a:rPr lang="en-US" sz="1000" baseline="0" dirty="0" err="1"/>
              <a:t>androidperformance</a:t>
            </a:r>
            <a:r>
              <a:rPr lang="en-US" sz="1000" baseline="0" dirty="0"/>
              <a:t> – main issues were latency effects (</a:t>
            </a:r>
            <a:r>
              <a:rPr lang="en-US" sz="1000" baseline="0" dirty="0" err="1"/>
              <a:t>db</a:t>
            </a:r>
            <a:r>
              <a:rPr lang="en-US" sz="1000" baseline="0" dirty="0"/>
              <a:t> located in </a:t>
            </a:r>
            <a:r>
              <a:rPr lang="en-US" sz="1000" baseline="0" dirty="0" err="1"/>
              <a:t>georgia</a:t>
            </a:r>
            <a:r>
              <a:rPr lang="en-US" sz="1000" baseline="0" dirty="0"/>
              <a:t> tech) and size of data (15-min intervals for collection of each active device/application pair, so potentially billions of rows of data per month)</a:t>
            </a:r>
          </a:p>
          <a:p>
            <a:pPr marL="628650" lvl="1" indent="-171450">
              <a:buFontTx/>
              <a:buChar char="-"/>
            </a:pPr>
            <a:r>
              <a:rPr lang="en-US" sz="1000" baseline="0" dirty="0">
                <a:sym typeface="Wingdings"/>
              </a:rPr>
              <a:t>Solution: aggregate by day to get daily measurements  less granularity but more manageable, preprocess data directly via </a:t>
            </a:r>
            <a:r>
              <a:rPr lang="en-US" sz="1000" baseline="0" dirty="0" err="1">
                <a:sym typeface="Wingdings"/>
              </a:rPr>
              <a:t>sql</a:t>
            </a:r>
            <a:r>
              <a:rPr lang="en-US" sz="1000" baseline="0" dirty="0">
                <a:sym typeface="Wingdings"/>
              </a:rPr>
              <a:t> queries to only bring in what was needed for analysis</a:t>
            </a:r>
          </a:p>
          <a:p>
            <a:pPr marL="171450" lvl="0" indent="-171450">
              <a:buFontTx/>
              <a:buChar char="-"/>
            </a:pPr>
            <a:r>
              <a:rPr lang="en-US" sz="1000" baseline="0" dirty="0">
                <a:sym typeface="Wingdings"/>
              </a:rPr>
              <a:t>Initial exploratory analysis: comparing usage between different countries, focusing on ZA to gain context for our later pricing analysis, with US as point of comparison. </a:t>
            </a:r>
          </a:p>
          <a:p>
            <a:pPr marL="171450" lvl="0" indent="-171450">
              <a:buFontTx/>
              <a:buChar char="-"/>
            </a:pPr>
            <a:r>
              <a:rPr lang="en-US" sz="1000" baseline="0" dirty="0">
                <a:sym typeface="Wingdings"/>
              </a:rPr>
              <a:t>Pricing analysis: focused on pricing practices in South Africa (more prevalent there), two examples of zero-rating (discuss later) and possible effects of varying prices of prepaid data plans for different carriers</a:t>
            </a:r>
          </a:p>
          <a:p>
            <a:pPr marL="171450" lvl="0" indent="-171450">
              <a:buFontTx/>
              <a:buChar char="-"/>
            </a:pPr>
            <a:r>
              <a:rPr lang="en-US" sz="1000" baseline="0" dirty="0">
                <a:sym typeface="Wingdings"/>
              </a:rPr>
              <a:t>Comparative analysis: South Africa vs. Kenya</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Supplemented longitudinal analysis with a more comparative, qualitative approach through our South Africa and Kenya surveys</a:t>
            </a:r>
            <a:r>
              <a:rPr lang="en-US" sz="1000" baseline="0" dirty="0"/>
              <a:t>. For this portion of the research, we tried two new recruitment methods: </a:t>
            </a:r>
            <a:r>
              <a:rPr lang="en-US" sz="1000" baseline="0" dirty="0" err="1"/>
              <a:t>OnDevice</a:t>
            </a:r>
            <a:r>
              <a:rPr lang="en-US" sz="1000" baseline="0" dirty="0"/>
              <a:t> research, which provides a pay-per-install recruitment guarantee, and Mechanical Turk, which we attempted to use for additional recruitment. </a:t>
            </a:r>
          </a:p>
        </p:txBody>
      </p:sp>
      <p:sp>
        <p:nvSpPr>
          <p:cNvPr id="4" name="Slide Number Placeholder 3"/>
          <p:cNvSpPr>
            <a:spLocks noGrp="1"/>
          </p:cNvSpPr>
          <p:nvPr>
            <p:ph type="sldNum" sz="quarter" idx="10"/>
          </p:nvPr>
        </p:nvSpPr>
        <p:spPr/>
        <p:txBody>
          <a:bodyPr/>
          <a:lstStyle/>
          <a:p>
            <a:fld id="{0B8A0302-3847-5541-9881-A676A7B97BF9}" type="slidenum">
              <a:rPr lang="en-US" smtClean="0"/>
              <a:t>47</a:t>
            </a:fld>
            <a:endParaRPr lang="en-US"/>
          </a:p>
        </p:txBody>
      </p:sp>
    </p:spTree>
    <p:extLst>
      <p:ext uri="{BB962C8B-B14F-4D97-AF65-F5344CB8AC3E}">
        <p14:creationId xmlns:p14="http://schemas.microsoft.com/office/powerpoint/2010/main" val="2306137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Here we see </a:t>
            </a:r>
            <a:r>
              <a:rPr lang="en-US" sz="1000" dirty="0" err="1"/>
              <a:t>WhatsApp's</a:t>
            </a:r>
            <a:r>
              <a:rPr lang="en-US" sz="1000" dirty="0"/>
              <a:t> usage breakdown during Cell C's zero-rating</a:t>
            </a:r>
            <a:r>
              <a:rPr lang="en-US" sz="1000" baseline="0" dirty="0"/>
              <a:t> period</a:t>
            </a:r>
            <a:r>
              <a:rPr lang="en-US" sz="1000" dirty="0"/>
              <a:t>. Cell C usage has indeed shot up, with Wi-Fi usage increasing almost sevenfold to a median of around 17 MB of average monthly usage per device, and cellular usage increasing almost threefold to around 22 MB. This indicates that zero-rating </a:t>
            </a:r>
            <a:r>
              <a:rPr lang="en-US" sz="1000" dirty="0" err="1"/>
              <a:t>WhatsApp</a:t>
            </a:r>
            <a:r>
              <a:rPr lang="en-US" sz="1000" dirty="0"/>
              <a:t> may have had remarkable effects on its usage, greatly increasing the application's use not only on cellular connections (as was expected), but actually even more so on Wi-Fi connections. The fact that overall usage on Cell C seemed to increase so dramatically during this zero-rating period implies that perhaps </a:t>
            </a:r>
            <a:r>
              <a:rPr lang="en-US" sz="1000" dirty="0" err="1"/>
              <a:t>WhatsApp</a:t>
            </a:r>
            <a:r>
              <a:rPr lang="en-US" sz="1000" dirty="0"/>
              <a:t> became much more popular overall, regardless of connection type, because users felt they could use the app freely on any connection at no cost. </a:t>
            </a:r>
          </a:p>
          <a:p>
            <a:pPr marL="171450" indent="-171450">
              <a:buFontTx/>
              <a:buChar char="-"/>
            </a:pPr>
            <a:r>
              <a:rPr lang="en-US" sz="1000" dirty="0"/>
              <a:t>Oddly enough, we also see dramatic changes in </a:t>
            </a:r>
            <a:r>
              <a:rPr lang="en-US" sz="1000" dirty="0" err="1"/>
              <a:t>WhatsApp</a:t>
            </a:r>
            <a:r>
              <a:rPr lang="en-US" sz="1000" dirty="0"/>
              <a:t> usage for the other three carriers during this period. We found that the number of unique users on each carrier during this period may not be high enough to draw conclusive results,</a:t>
            </a:r>
            <a:r>
              <a:rPr lang="en-US" sz="1000" baseline="0" dirty="0"/>
              <a:t> with only a handful of </a:t>
            </a:r>
            <a:r>
              <a:rPr lang="en-US" sz="1000" baseline="0" dirty="0" err="1"/>
              <a:t>WhatsApp</a:t>
            </a:r>
            <a:r>
              <a:rPr lang="en-US" sz="1000" baseline="0" dirty="0"/>
              <a:t> users on each carrier.</a:t>
            </a:r>
            <a:r>
              <a:rPr lang="en-US" sz="1000" dirty="0"/>
              <a:t> 19</a:t>
            </a:r>
            <a:r>
              <a:rPr lang="en-US" sz="1000" baseline="0" dirty="0"/>
              <a:t> users total</a:t>
            </a:r>
            <a:endParaRPr lang="en-US" sz="1000" dirty="0"/>
          </a:p>
        </p:txBody>
      </p:sp>
      <p:sp>
        <p:nvSpPr>
          <p:cNvPr id="4" name="Slide Number Placeholder 3"/>
          <p:cNvSpPr>
            <a:spLocks noGrp="1"/>
          </p:cNvSpPr>
          <p:nvPr>
            <p:ph type="sldNum" sz="quarter" idx="10"/>
          </p:nvPr>
        </p:nvSpPr>
        <p:spPr/>
        <p:txBody>
          <a:bodyPr/>
          <a:lstStyle/>
          <a:p>
            <a:fld id="{0B8A0302-3847-5541-9881-A676A7B97BF9}" type="slidenum">
              <a:rPr lang="en-US" smtClean="0"/>
              <a:t>48</a:t>
            </a:fld>
            <a:endParaRPr lang="en-US"/>
          </a:p>
        </p:txBody>
      </p:sp>
    </p:spTree>
    <p:extLst>
      <p:ext uri="{BB962C8B-B14F-4D97-AF65-F5344CB8AC3E}">
        <p14:creationId xmlns:p14="http://schemas.microsoft.com/office/powerpoint/2010/main" val="224252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We know that MTN had a promotional</a:t>
            </a:r>
            <a:r>
              <a:rPr lang="en-US" sz="1000" baseline="0" dirty="0"/>
              <a:t> event </a:t>
            </a:r>
            <a:r>
              <a:rPr lang="en-US" sz="1000" dirty="0"/>
              <a:t>zero-rating</a:t>
            </a:r>
            <a:r>
              <a:rPr lang="en-US" sz="1000" baseline="0" dirty="0"/>
              <a:t> Twitter from May through July 2014, delineated in the figure. Our results </a:t>
            </a:r>
            <a:r>
              <a:rPr lang="en-US" sz="1000" dirty="0"/>
              <a:t>indicate much higher cellular usage in general than Wi-Fi usage throughout the year.</a:t>
            </a:r>
            <a:r>
              <a:rPr lang="en-US" sz="1000" baseline="0" dirty="0"/>
              <a:t> </a:t>
            </a:r>
            <a:r>
              <a:rPr lang="en-US" sz="1000" dirty="0"/>
              <a:t>The largest spike in both cellular and Wi-Fi data usage seems to correspond to the holiday season in December. This makes sense because social media platforms like Twitter are often used during holiday seasons for advertising and marketing.</a:t>
            </a:r>
            <a:r>
              <a:rPr lang="en-US" sz="1000" baseline="0" dirty="0"/>
              <a:t> </a:t>
            </a:r>
          </a:p>
          <a:p>
            <a:pPr marL="171450" indent="-171450">
              <a:buFontTx/>
              <a:buChar char="-"/>
            </a:pPr>
            <a:r>
              <a:rPr lang="en-US" sz="1000" baseline="0" dirty="0"/>
              <a:t>The </a:t>
            </a:r>
            <a:r>
              <a:rPr lang="en-US" sz="1000" dirty="0"/>
              <a:t>period from June to July shows the second most significant peak in cellular data usage. This perhaps indicates that MTN's promotional event zero-rating Twitter during this time period may have had some effect on user behavior. Cellular usage seemed to begin picking up around early June, reflecting a slight delay in user response to the zero-rating announcement. Usage peaked in mid-July, near the end of the event, before tapering back down throughout August and September. The fact that usage remained relatively high throughout the months immediately following the event implies that the promotion did seem to maintain some heightened level of interest and use in the application for a while, but by the end of the year cellular usage of the app had gone back down to pre-promotion levels seen at the beginning of the year. Thus, it seems that promotional events like zero-rating Twitter for a certain period of time may not have lasting effects on the app's popularity, though it may increase short-term usage during and immediately following the promotion.</a:t>
            </a:r>
          </a:p>
        </p:txBody>
      </p:sp>
      <p:sp>
        <p:nvSpPr>
          <p:cNvPr id="4" name="Slide Number Placeholder 3"/>
          <p:cNvSpPr>
            <a:spLocks noGrp="1"/>
          </p:cNvSpPr>
          <p:nvPr>
            <p:ph type="sldNum" sz="quarter" idx="10"/>
          </p:nvPr>
        </p:nvSpPr>
        <p:spPr/>
        <p:txBody>
          <a:bodyPr/>
          <a:lstStyle/>
          <a:p>
            <a:fld id="{0B8A0302-3847-5541-9881-A676A7B97BF9}" type="slidenum">
              <a:rPr lang="en-US" smtClean="0"/>
              <a:t>49</a:t>
            </a:fld>
            <a:endParaRPr lang="en-US"/>
          </a:p>
        </p:txBody>
      </p:sp>
    </p:spTree>
    <p:extLst>
      <p:ext uri="{BB962C8B-B14F-4D97-AF65-F5344CB8AC3E}">
        <p14:creationId xmlns:p14="http://schemas.microsoft.com/office/powerpoint/2010/main" val="236290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51</a:t>
            </a:fld>
            <a:endParaRPr lang="en-US"/>
          </a:p>
        </p:txBody>
      </p:sp>
    </p:spTree>
    <p:extLst>
      <p:ext uri="{BB962C8B-B14F-4D97-AF65-F5344CB8AC3E}">
        <p14:creationId xmlns:p14="http://schemas.microsoft.com/office/powerpoint/2010/main" val="2710843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52</a:t>
            </a:fld>
            <a:endParaRPr lang="en-US"/>
          </a:p>
        </p:txBody>
      </p:sp>
    </p:spTree>
    <p:extLst>
      <p:ext uri="{BB962C8B-B14F-4D97-AF65-F5344CB8AC3E}">
        <p14:creationId xmlns:p14="http://schemas.microsoft.com/office/powerpoint/2010/main" val="781477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0302-3847-5541-9881-A676A7B97BF9}" type="slidenum">
              <a:rPr lang="en-US" smtClean="0"/>
              <a:t>53</a:t>
            </a:fld>
            <a:endParaRPr lang="en-US"/>
          </a:p>
        </p:txBody>
      </p:sp>
    </p:spTree>
    <p:extLst>
      <p:ext uri="{BB962C8B-B14F-4D97-AF65-F5344CB8AC3E}">
        <p14:creationId xmlns:p14="http://schemas.microsoft.com/office/powerpoint/2010/main" val="3166391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b="1" dirty="0"/>
              <a:t>Explain hash.</a:t>
            </a:r>
          </a:p>
          <a:p>
            <a:endParaRPr lang="en-US" b="1" dirty="0"/>
          </a:p>
          <a:p>
            <a:r>
              <a:rPr lang="en-US" b="1" dirty="0"/>
              <a:t>e.g. </a:t>
            </a:r>
            <a:r>
              <a:rPr lang="en-US" b="1" baseline="0" dirty="0"/>
              <a:t>let’s look at how a popular cooperative file-sharing system, BitTorrent, works.</a:t>
            </a:r>
            <a:endParaRPr lang="en-US" dirty="0"/>
          </a:p>
          <a:p>
            <a:pPr marL="228600" indent="-228600">
              <a:buAutoNum type="arabicPeriod"/>
            </a:pPr>
            <a:r>
              <a:rPr lang="en-US" dirty="0"/>
              <a:t>Say you’re the user,</a:t>
            </a:r>
            <a:r>
              <a:rPr lang="en-US" baseline="0" dirty="0"/>
              <a:t> want to download latest Linux kernel.  You click on torrent download link.  This gets a torrent file that contains hashes of chunks of the file, and IP address of a tracker node.  </a:t>
            </a:r>
            <a:r>
              <a:rPr lang="en-US" i="1" baseline="0" dirty="0"/>
              <a:t>Tracker node </a:t>
            </a:r>
            <a:r>
              <a:rPr lang="en-US" baseline="0" dirty="0"/>
              <a:t>is web server to coordinate group of peers.</a:t>
            </a:r>
            <a:endParaRPr lang="en-US" dirty="0"/>
          </a:p>
          <a:p>
            <a:pPr marL="228600" indent="-228600">
              <a:buAutoNum type="arabicPeriod"/>
            </a:pPr>
            <a:r>
              <a:rPr lang="en-US" dirty="0"/>
              <a:t>The client sends</a:t>
            </a:r>
            <a:r>
              <a:rPr lang="en-US" baseline="0" dirty="0"/>
              <a:t> an HTTP request to the tracker telling it which file it wants, then the tracker responds with a list of peers who have the file.</a:t>
            </a:r>
          </a:p>
          <a:p>
            <a:pPr marL="228600" indent="-228600">
              <a:buAutoNum type="arabicPeriod"/>
            </a:pPr>
            <a:r>
              <a:rPr lang="en-US" baseline="0" dirty="0"/>
              <a:t>D/L the file from peers, </a:t>
            </a:r>
            <a:r>
              <a:rPr lang="en-US" b="1" baseline="0" dirty="0"/>
              <a:t>in parallel</a:t>
            </a:r>
            <a:r>
              <a:rPr lang="en-US" baseline="0" dirty="0"/>
              <a:t>.  </a:t>
            </a:r>
            <a:r>
              <a:rPr lang="en-US" dirty="0"/>
              <a:t>Note only metadata--not file data -- are exchanged with centralized server, and only during</a:t>
            </a:r>
            <a:r>
              <a:rPr lang="en-US" baseline="0" dirty="0"/>
              <a:t> the</a:t>
            </a:r>
            <a:r>
              <a:rPr lang="en-US" dirty="0"/>
              <a:t> transient lifetime of a download.</a:t>
            </a:r>
          </a:p>
          <a:p>
            <a:pPr marL="228600" indent="-228600">
              <a:buAutoNum type="arabicPeriod"/>
            </a:pPr>
            <a:r>
              <a:rPr lang="en-US" dirty="0"/>
              <a:t>--</a:t>
            </a:r>
          </a:p>
          <a:p>
            <a:pPr marL="228600" indent="-228600">
              <a:buAutoNum type="arabicPeriod"/>
            </a:pPr>
            <a:r>
              <a:rPr lang="en-US" dirty="0"/>
              <a:t>C</a:t>
            </a:r>
            <a:r>
              <a:rPr lang="en-US" baseline="0" dirty="0"/>
              <a:t>lient switches  roles </a:t>
            </a:r>
            <a:r>
              <a:rPr lang="en-US" baseline="0" dirty="0">
                <a:sym typeface="Wingdings"/>
              </a:rPr>
              <a:t> </a:t>
            </a:r>
            <a:r>
              <a:rPr lang="en-US" baseline="0" dirty="0"/>
              <a:t>“server” peers to serve others.</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14</a:t>
            </a:fld>
            <a:endParaRPr lang="en-US"/>
          </a:p>
        </p:txBody>
      </p:sp>
    </p:spTree>
    <p:extLst>
      <p:ext uri="{BB962C8B-B14F-4D97-AF65-F5344CB8AC3E}">
        <p14:creationId xmlns:p14="http://schemas.microsoft.com/office/powerpoint/2010/main" val="3732238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15</a:t>
            </a:fld>
            <a:endParaRPr lang="en-US"/>
          </a:p>
        </p:txBody>
      </p:sp>
    </p:spTree>
    <p:extLst>
      <p:ext uri="{BB962C8B-B14F-4D97-AF65-F5344CB8AC3E}">
        <p14:creationId xmlns:p14="http://schemas.microsoft.com/office/powerpoint/2010/main" val="2700951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16</a:t>
            </a:fld>
            <a:endParaRPr lang="en-US"/>
          </a:p>
        </p:txBody>
      </p:sp>
    </p:spTree>
    <p:extLst>
      <p:ext uri="{BB962C8B-B14F-4D97-AF65-F5344CB8AC3E}">
        <p14:creationId xmlns:p14="http://schemas.microsoft.com/office/powerpoint/2010/main" val="750451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17</a:t>
            </a:fld>
            <a:endParaRPr lang="en-US"/>
          </a:p>
        </p:txBody>
      </p:sp>
    </p:spTree>
    <p:extLst>
      <p:ext uri="{BB962C8B-B14F-4D97-AF65-F5344CB8AC3E}">
        <p14:creationId xmlns:p14="http://schemas.microsoft.com/office/powerpoint/2010/main" val="1991622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18</a:t>
            </a:fld>
            <a:endParaRPr lang="en-US"/>
          </a:p>
        </p:txBody>
      </p:sp>
    </p:spTree>
    <p:extLst>
      <p:ext uri="{BB962C8B-B14F-4D97-AF65-F5344CB8AC3E}">
        <p14:creationId xmlns:p14="http://schemas.microsoft.com/office/powerpoint/2010/main" val="2493518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19</a:t>
            </a:fld>
            <a:endParaRPr lang="en-US"/>
          </a:p>
        </p:txBody>
      </p:sp>
    </p:spTree>
    <p:extLst>
      <p:ext uri="{BB962C8B-B14F-4D97-AF65-F5344CB8AC3E}">
        <p14:creationId xmlns:p14="http://schemas.microsoft.com/office/powerpoint/2010/main" val="3036721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20</a:t>
            </a:fld>
            <a:endParaRPr lang="en-US"/>
          </a:p>
        </p:txBody>
      </p:sp>
    </p:spTree>
    <p:extLst>
      <p:ext uri="{BB962C8B-B14F-4D97-AF65-F5344CB8AC3E}">
        <p14:creationId xmlns:p14="http://schemas.microsoft.com/office/powerpoint/2010/main" val="1420404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baseline="0" dirty="0"/>
              <a:t>Changes:</a:t>
            </a:r>
            <a:r>
              <a:rPr lang="en-US" baseline="0" dirty="0"/>
              <a:t>  Have the last piece of the file transfer to the peer, so that High Hopes is complete</a:t>
            </a:r>
          </a:p>
        </p:txBody>
      </p:sp>
      <p:sp>
        <p:nvSpPr>
          <p:cNvPr id="4" name="Slide Number Placeholder 3"/>
          <p:cNvSpPr>
            <a:spLocks noGrp="1"/>
          </p:cNvSpPr>
          <p:nvPr>
            <p:ph type="sldNum" sz="quarter" idx="10"/>
          </p:nvPr>
        </p:nvSpPr>
        <p:spPr/>
        <p:txBody>
          <a:bodyPr/>
          <a:lstStyle/>
          <a:p>
            <a:fld id="{6E39F9F1-55C7-4859-B460-21F3A90DBED1}" type="slidenum">
              <a:rPr lang="en-US" smtClean="0"/>
              <a:t>21</a:t>
            </a:fld>
            <a:endParaRPr lang="en-US"/>
          </a:p>
        </p:txBody>
      </p:sp>
    </p:spTree>
    <p:extLst>
      <p:ext uri="{BB962C8B-B14F-4D97-AF65-F5344CB8AC3E}">
        <p14:creationId xmlns:p14="http://schemas.microsoft.com/office/powerpoint/2010/main" val="1997190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2/24/20</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2/24/20</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2/24/20</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2" y="593368"/>
            <a:ext cx="11360799" cy="76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2" y="1536633"/>
            <a:ext cx="11360799"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11"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60998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2/24/20</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2/24/20</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2/24/20</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2/24/20</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2/24/20</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2/24/20</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2/24/20</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2/24/20</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1.wdp"/><Relationship Id="rId18" Type="http://schemas.openxmlformats.org/officeDocument/2006/relationships/image" Target="../media/image16.png"/><Relationship Id="rId3" Type="http://schemas.openxmlformats.org/officeDocument/2006/relationships/image" Target="../media/image4.png"/><Relationship Id="rId21" Type="http://schemas.microsoft.com/office/2007/relationships/hdphoto" Target="../media/hdphoto4.wdp"/><Relationship Id="rId7" Type="http://schemas.openxmlformats.org/officeDocument/2006/relationships/image" Target="../media/image8.png"/><Relationship Id="rId12" Type="http://schemas.openxmlformats.org/officeDocument/2006/relationships/image" Target="../media/image13.png"/><Relationship Id="rId17" Type="http://schemas.microsoft.com/office/2007/relationships/hdphoto" Target="../media/hdphoto3.wdp"/><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microsoft.com/office/2007/relationships/hdphoto" Target="../media/hdphoto2.wdp"/><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1.wdp"/><Relationship Id="rId18" Type="http://schemas.openxmlformats.org/officeDocument/2006/relationships/image" Target="../media/image16.png"/><Relationship Id="rId3" Type="http://schemas.openxmlformats.org/officeDocument/2006/relationships/image" Target="../media/image4.png"/><Relationship Id="rId21" Type="http://schemas.microsoft.com/office/2007/relationships/hdphoto" Target="../media/hdphoto4.wdp"/><Relationship Id="rId7" Type="http://schemas.openxmlformats.org/officeDocument/2006/relationships/image" Target="../media/image8.png"/><Relationship Id="rId12" Type="http://schemas.openxmlformats.org/officeDocument/2006/relationships/image" Target="../media/image13.png"/><Relationship Id="rId17" Type="http://schemas.microsoft.com/office/2007/relationships/hdphoto" Target="../media/hdphoto3.wdp"/><Relationship Id="rId2" Type="http://schemas.openxmlformats.org/officeDocument/2006/relationships/notesSlide" Target="../notesSlides/notesSlide4.xml"/><Relationship Id="rId16" Type="http://schemas.openxmlformats.org/officeDocument/2006/relationships/image" Target="../media/image15.png"/><Relationship Id="rId20"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microsoft.com/office/2007/relationships/hdphoto" Target="../media/hdphoto2.wdp"/><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1.wdp"/><Relationship Id="rId18" Type="http://schemas.openxmlformats.org/officeDocument/2006/relationships/image" Target="../media/image16.png"/><Relationship Id="rId3" Type="http://schemas.openxmlformats.org/officeDocument/2006/relationships/image" Target="../media/image4.png"/><Relationship Id="rId21" Type="http://schemas.microsoft.com/office/2007/relationships/hdphoto" Target="../media/hdphoto4.wdp"/><Relationship Id="rId7" Type="http://schemas.openxmlformats.org/officeDocument/2006/relationships/image" Target="../media/image8.png"/><Relationship Id="rId12" Type="http://schemas.openxmlformats.org/officeDocument/2006/relationships/image" Target="../media/image13.png"/><Relationship Id="rId17" Type="http://schemas.microsoft.com/office/2007/relationships/hdphoto" Target="../media/hdphoto3.wdp"/><Relationship Id="rId2" Type="http://schemas.openxmlformats.org/officeDocument/2006/relationships/notesSlide" Target="../notesSlides/notesSlide5.xml"/><Relationship Id="rId16" Type="http://schemas.openxmlformats.org/officeDocument/2006/relationships/image" Target="../media/image15.png"/><Relationship Id="rId20"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microsoft.com/office/2007/relationships/hdphoto" Target="../media/hdphoto2.wdp"/><Relationship Id="rId23" Type="http://schemas.openxmlformats.org/officeDocument/2006/relationships/image" Target="../media/image20.png"/><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 Id="rId22"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1.wdp"/><Relationship Id="rId18" Type="http://schemas.openxmlformats.org/officeDocument/2006/relationships/image" Target="../media/image16.png"/><Relationship Id="rId3" Type="http://schemas.openxmlformats.org/officeDocument/2006/relationships/image" Target="../media/image4.png"/><Relationship Id="rId21" Type="http://schemas.microsoft.com/office/2007/relationships/hdphoto" Target="../media/hdphoto4.wdp"/><Relationship Id="rId7" Type="http://schemas.openxmlformats.org/officeDocument/2006/relationships/image" Target="../media/image8.png"/><Relationship Id="rId12" Type="http://schemas.openxmlformats.org/officeDocument/2006/relationships/image" Target="../media/image13.png"/><Relationship Id="rId17" Type="http://schemas.microsoft.com/office/2007/relationships/hdphoto" Target="../media/hdphoto3.wdp"/><Relationship Id="rId2" Type="http://schemas.openxmlformats.org/officeDocument/2006/relationships/notesSlide" Target="../notesSlides/notesSlide6.xml"/><Relationship Id="rId16" Type="http://schemas.openxmlformats.org/officeDocument/2006/relationships/image" Target="../media/image15.png"/><Relationship Id="rId20"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microsoft.com/office/2007/relationships/hdphoto" Target="../media/hdphoto2.wdp"/><Relationship Id="rId23" Type="http://schemas.openxmlformats.org/officeDocument/2006/relationships/image" Target="../media/image20.png"/><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 Id="rId22"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1.wdp"/><Relationship Id="rId18" Type="http://schemas.openxmlformats.org/officeDocument/2006/relationships/image" Target="../media/image16.png"/><Relationship Id="rId3" Type="http://schemas.openxmlformats.org/officeDocument/2006/relationships/image" Target="../media/image4.png"/><Relationship Id="rId21" Type="http://schemas.microsoft.com/office/2007/relationships/hdphoto" Target="../media/hdphoto4.wdp"/><Relationship Id="rId7" Type="http://schemas.openxmlformats.org/officeDocument/2006/relationships/image" Target="../media/image8.png"/><Relationship Id="rId12" Type="http://schemas.openxmlformats.org/officeDocument/2006/relationships/image" Target="../media/image13.png"/><Relationship Id="rId17" Type="http://schemas.microsoft.com/office/2007/relationships/hdphoto" Target="../media/hdphoto3.wdp"/><Relationship Id="rId2" Type="http://schemas.openxmlformats.org/officeDocument/2006/relationships/notesSlide" Target="../notesSlides/notesSlide7.xml"/><Relationship Id="rId16" Type="http://schemas.openxmlformats.org/officeDocument/2006/relationships/image" Target="../media/image15.png"/><Relationship Id="rId20"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microsoft.com/office/2007/relationships/hdphoto" Target="../media/hdphoto2.wdp"/><Relationship Id="rId23" Type="http://schemas.openxmlformats.org/officeDocument/2006/relationships/image" Target="../media/image20.png"/><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 Id="rId2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microsoft.com/office/2007/relationships/hdphoto" Target="../media/hdphoto1.wdp"/><Relationship Id="rId18" Type="http://schemas.openxmlformats.org/officeDocument/2006/relationships/image" Target="../media/image16.png"/><Relationship Id="rId3" Type="http://schemas.openxmlformats.org/officeDocument/2006/relationships/image" Target="../media/image4.png"/><Relationship Id="rId21" Type="http://schemas.microsoft.com/office/2007/relationships/hdphoto" Target="../media/hdphoto4.wdp"/><Relationship Id="rId7" Type="http://schemas.openxmlformats.org/officeDocument/2006/relationships/image" Target="../media/image8.png"/><Relationship Id="rId12" Type="http://schemas.openxmlformats.org/officeDocument/2006/relationships/image" Target="../media/image13.png"/><Relationship Id="rId17" Type="http://schemas.microsoft.com/office/2007/relationships/hdphoto" Target="../media/hdphoto3.wdp"/><Relationship Id="rId2" Type="http://schemas.openxmlformats.org/officeDocument/2006/relationships/notesSlide" Target="../notesSlides/notesSlide8.xml"/><Relationship Id="rId16" Type="http://schemas.openxmlformats.org/officeDocument/2006/relationships/image" Target="../media/image15.png"/><Relationship Id="rId20"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microsoft.com/office/2007/relationships/hdphoto" Target="../media/hdphoto2.wdp"/><Relationship Id="rId23" Type="http://schemas.openxmlformats.org/officeDocument/2006/relationships/image" Target="../media/image20.png"/><Relationship Id="rId10" Type="http://schemas.openxmlformats.org/officeDocument/2006/relationships/image" Target="../media/image11.png"/><Relationship Id="rId19" Type="http://schemas.openxmlformats.org/officeDocument/2006/relationships/image" Target="../media/image1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 Id="rId22"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18" Type="http://schemas.openxmlformats.org/officeDocument/2006/relationships/image" Target="../media/image17.png"/><Relationship Id="rId3" Type="http://schemas.openxmlformats.org/officeDocument/2006/relationships/image" Target="../media/image4.png"/><Relationship Id="rId21" Type="http://schemas.openxmlformats.org/officeDocument/2006/relationships/image" Target="../media/image5.png"/><Relationship Id="rId7" Type="http://schemas.openxmlformats.org/officeDocument/2006/relationships/image" Target="../media/image9.png"/><Relationship Id="rId12" Type="http://schemas.microsoft.com/office/2007/relationships/hdphoto" Target="../media/hdphoto1.wdp"/><Relationship Id="rId17" Type="http://schemas.openxmlformats.org/officeDocument/2006/relationships/image" Target="../media/image16.png"/><Relationship Id="rId2" Type="http://schemas.openxmlformats.org/officeDocument/2006/relationships/notesSlide" Target="../notesSlides/notesSlide9.xml"/><Relationship Id="rId16" Type="http://schemas.microsoft.com/office/2007/relationships/hdphoto" Target="../media/hdphoto3.wdp"/><Relationship Id="rId20" Type="http://schemas.microsoft.com/office/2007/relationships/hdphoto" Target="../media/hdphoto4.wdp"/><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8.png"/><Relationship Id="rId15" Type="http://schemas.openxmlformats.org/officeDocument/2006/relationships/image" Target="../media/image15.png"/><Relationship Id="rId23" Type="http://schemas.openxmlformats.org/officeDocument/2006/relationships/image" Target="../media/image20.png"/><Relationship Id="rId10" Type="http://schemas.openxmlformats.org/officeDocument/2006/relationships/image" Target="../media/image12.png"/><Relationship Id="rId19"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1.png"/><Relationship Id="rId14" Type="http://schemas.microsoft.com/office/2007/relationships/hdphoto" Target="../media/hdphoto2.wdp"/><Relationship Id="rId22"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 Legal Aspects of Content Moderation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B178-D4D5-4943-AD8D-65375F949F18}"/>
              </a:ext>
            </a:extLst>
          </p:cNvPr>
          <p:cNvSpPr>
            <a:spLocks noGrp="1"/>
          </p:cNvSpPr>
          <p:nvPr>
            <p:ph type="title"/>
          </p:nvPr>
        </p:nvSpPr>
        <p:spPr>
          <a:xfrm>
            <a:off x="731729" y="1717936"/>
            <a:ext cx="10515600" cy="1325563"/>
          </a:xfrm>
        </p:spPr>
        <p:txBody>
          <a:bodyPr/>
          <a:lstStyle/>
          <a:p>
            <a:pPr algn="ctr"/>
            <a:r>
              <a:rPr lang="en-US" dirty="0"/>
              <a:t>Digital Millennium Copyright Act</a:t>
            </a:r>
          </a:p>
        </p:txBody>
      </p:sp>
    </p:spTree>
    <p:extLst>
      <p:ext uri="{BB962C8B-B14F-4D97-AF65-F5344CB8AC3E}">
        <p14:creationId xmlns:p14="http://schemas.microsoft.com/office/powerpoint/2010/main" val="3724644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E16CAF-32E2-D14F-B0B2-95BD21D01F89}"/>
              </a:ext>
            </a:extLst>
          </p:cNvPr>
          <p:cNvSpPr>
            <a:spLocks noGrp="1"/>
          </p:cNvSpPr>
          <p:nvPr>
            <p:ph type="title"/>
          </p:nvPr>
        </p:nvSpPr>
        <p:spPr/>
        <p:txBody>
          <a:bodyPr/>
          <a:lstStyle/>
          <a:p>
            <a:r>
              <a:rPr lang="en-US" dirty="0"/>
              <a:t>Digital Millennium Copyright Act (1998)</a:t>
            </a:r>
          </a:p>
        </p:txBody>
      </p:sp>
      <p:sp>
        <p:nvSpPr>
          <p:cNvPr id="4" name="Content Placeholder 3">
            <a:extLst>
              <a:ext uri="{FF2B5EF4-FFF2-40B4-BE49-F238E27FC236}">
                <a16:creationId xmlns:a16="http://schemas.microsoft.com/office/drawing/2014/main" id="{8FB7D99B-07E9-BA49-B975-DDDFA12F7F2E}"/>
              </a:ext>
            </a:extLst>
          </p:cNvPr>
          <p:cNvSpPr>
            <a:spLocks noGrp="1"/>
          </p:cNvSpPr>
          <p:nvPr>
            <p:ph idx="1"/>
          </p:nvPr>
        </p:nvSpPr>
        <p:spPr/>
        <p:txBody>
          <a:bodyPr/>
          <a:lstStyle/>
          <a:p>
            <a:r>
              <a:rPr lang="en-US" dirty="0"/>
              <a:t>Production and dissemination of technology, devices, services that circumvent access control on copyrighted works is illegal.</a:t>
            </a:r>
          </a:p>
          <a:p>
            <a:endParaRPr lang="en-US" dirty="0"/>
          </a:p>
          <a:p>
            <a:r>
              <a:rPr lang="en-US" dirty="0"/>
              <a:t>Key Point: ISPs and content providers have limited liability for copyright infringement by their users. (Title II “Safe Harbor”)</a:t>
            </a:r>
          </a:p>
          <a:p>
            <a:endParaRPr lang="en-US" dirty="0"/>
          </a:p>
          <a:p>
            <a:r>
              <a:rPr lang="en-US" dirty="0"/>
              <a:t>Limitations on liability: The ISP/content provider must act in accordance with takedown notices. (Section 512)</a:t>
            </a:r>
          </a:p>
          <a:p>
            <a:endParaRPr lang="en-US" dirty="0"/>
          </a:p>
          <a:p>
            <a:endParaRPr lang="en-US" dirty="0"/>
          </a:p>
        </p:txBody>
      </p:sp>
    </p:spTree>
    <p:extLst>
      <p:ext uri="{BB962C8B-B14F-4D97-AF65-F5344CB8AC3E}">
        <p14:creationId xmlns:p14="http://schemas.microsoft.com/office/powerpoint/2010/main" val="3062290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B163-7A8A-B644-8567-47EA186349CD}"/>
              </a:ext>
            </a:extLst>
          </p:cNvPr>
          <p:cNvSpPr>
            <a:spLocks noGrp="1"/>
          </p:cNvSpPr>
          <p:nvPr>
            <p:ph type="title"/>
          </p:nvPr>
        </p:nvSpPr>
        <p:spPr/>
        <p:txBody>
          <a:bodyPr/>
          <a:lstStyle/>
          <a:p>
            <a:r>
              <a:rPr lang="en-US" dirty="0"/>
              <a:t>DMCA Takedowns and Censorship</a:t>
            </a:r>
          </a:p>
        </p:txBody>
      </p:sp>
      <p:pic>
        <p:nvPicPr>
          <p:cNvPr id="4" name="Picture 3">
            <a:extLst>
              <a:ext uri="{FF2B5EF4-FFF2-40B4-BE49-F238E27FC236}">
                <a16:creationId xmlns:a16="http://schemas.microsoft.com/office/drawing/2014/main" id="{87F5B714-687A-6646-91E4-E358A2256BD4}"/>
              </a:ext>
            </a:extLst>
          </p:cNvPr>
          <p:cNvPicPr>
            <a:picLocks noChangeAspect="1"/>
          </p:cNvPicPr>
          <p:nvPr/>
        </p:nvPicPr>
        <p:blipFill>
          <a:blip r:embed="rId2"/>
          <a:stretch>
            <a:fillRect/>
          </a:stretch>
        </p:blipFill>
        <p:spPr>
          <a:xfrm>
            <a:off x="318976" y="1435030"/>
            <a:ext cx="5937667" cy="5422970"/>
          </a:xfrm>
          <a:prstGeom prst="rect">
            <a:avLst/>
          </a:prstGeom>
        </p:spPr>
      </p:pic>
      <p:sp>
        <p:nvSpPr>
          <p:cNvPr id="5" name="TextBox 4">
            <a:extLst>
              <a:ext uri="{FF2B5EF4-FFF2-40B4-BE49-F238E27FC236}">
                <a16:creationId xmlns:a16="http://schemas.microsoft.com/office/drawing/2014/main" id="{204071DD-E708-894C-8BB8-682AF60B1A31}"/>
              </a:ext>
            </a:extLst>
          </p:cNvPr>
          <p:cNvSpPr txBox="1"/>
          <p:nvPr/>
        </p:nvSpPr>
        <p:spPr>
          <a:xfrm>
            <a:off x="6096000" y="6188149"/>
            <a:ext cx="5429693" cy="307777"/>
          </a:xfrm>
          <a:prstGeom prst="rect">
            <a:avLst/>
          </a:prstGeom>
          <a:solidFill>
            <a:schemeClr val="bg1">
              <a:lumMod val="85000"/>
            </a:schemeClr>
          </a:solidFill>
        </p:spPr>
        <p:txBody>
          <a:bodyPr wrap="square" rtlCol="0">
            <a:spAutoFit/>
          </a:bodyPr>
          <a:lstStyle/>
          <a:p>
            <a:r>
              <a:rPr lang="en-US" sz="1400" dirty="0"/>
              <a:t>https://</a:t>
            </a:r>
            <a:r>
              <a:rPr lang="en-US" sz="1400" dirty="0" err="1"/>
              <a:t>www.eff.org</a:t>
            </a:r>
            <a:r>
              <a:rPr lang="en-US" sz="1400" dirty="0"/>
              <a:t>/takedowns/critic-uses-</a:t>
            </a:r>
            <a:r>
              <a:rPr lang="en-US" sz="1400" dirty="0" err="1"/>
              <a:t>dmca</a:t>
            </a:r>
            <a:r>
              <a:rPr lang="en-US" sz="1400" dirty="0"/>
              <a:t>-avoid-criticism</a:t>
            </a:r>
          </a:p>
        </p:txBody>
      </p:sp>
      <p:pic>
        <p:nvPicPr>
          <p:cNvPr id="6" name="Picture 5">
            <a:extLst>
              <a:ext uri="{FF2B5EF4-FFF2-40B4-BE49-F238E27FC236}">
                <a16:creationId xmlns:a16="http://schemas.microsoft.com/office/drawing/2014/main" id="{4E517C8B-AE5E-A44E-921B-4464841B6103}"/>
              </a:ext>
            </a:extLst>
          </p:cNvPr>
          <p:cNvPicPr>
            <a:picLocks noChangeAspect="1"/>
          </p:cNvPicPr>
          <p:nvPr/>
        </p:nvPicPr>
        <p:blipFill>
          <a:blip r:embed="rId3"/>
          <a:stretch>
            <a:fillRect/>
          </a:stretch>
        </p:blipFill>
        <p:spPr>
          <a:xfrm>
            <a:off x="5925095" y="1774382"/>
            <a:ext cx="5760253" cy="3309236"/>
          </a:xfrm>
          <a:prstGeom prst="rect">
            <a:avLst/>
          </a:prstGeom>
        </p:spPr>
      </p:pic>
    </p:spTree>
    <p:extLst>
      <p:ext uri="{BB962C8B-B14F-4D97-AF65-F5344CB8AC3E}">
        <p14:creationId xmlns:p14="http://schemas.microsoft.com/office/powerpoint/2010/main" val="405363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C055-EED4-6A4C-A185-AB6594B5EF2A}"/>
              </a:ext>
            </a:extLst>
          </p:cNvPr>
          <p:cNvSpPr>
            <a:spLocks noGrp="1"/>
          </p:cNvSpPr>
          <p:nvPr>
            <p:ph type="title"/>
          </p:nvPr>
        </p:nvSpPr>
        <p:spPr/>
        <p:txBody>
          <a:bodyPr/>
          <a:lstStyle/>
          <a:p>
            <a:r>
              <a:rPr lang="en-US" dirty="0"/>
              <a:t>Copyright Laws and Censorship</a:t>
            </a:r>
          </a:p>
        </p:txBody>
      </p:sp>
      <p:sp>
        <p:nvSpPr>
          <p:cNvPr id="3" name="Content Placeholder 2">
            <a:extLst>
              <a:ext uri="{FF2B5EF4-FFF2-40B4-BE49-F238E27FC236}">
                <a16:creationId xmlns:a16="http://schemas.microsoft.com/office/drawing/2014/main" id="{5DEEB0AE-55C8-C946-B88E-6106F3658F4E}"/>
              </a:ext>
            </a:extLst>
          </p:cNvPr>
          <p:cNvSpPr>
            <a:spLocks noGrp="1"/>
          </p:cNvSpPr>
          <p:nvPr>
            <p:ph idx="1"/>
          </p:nvPr>
        </p:nvSpPr>
        <p:spPr/>
        <p:txBody>
          <a:bodyPr/>
          <a:lstStyle/>
          <a:p>
            <a:r>
              <a:rPr lang="en-US" dirty="0"/>
              <a:t>Intermediary liability varies by country</a:t>
            </a:r>
          </a:p>
          <a:p>
            <a:endParaRPr lang="en-US" dirty="0"/>
          </a:p>
          <a:p>
            <a:r>
              <a:rPr lang="en-US" dirty="0"/>
              <a:t>In some countries, outdated laws blur the distinction between content distributor/intermediary and regular Internet user, making the regulatory jurisdiction unclear.</a:t>
            </a:r>
          </a:p>
        </p:txBody>
      </p:sp>
    </p:spTree>
    <p:extLst>
      <p:ext uri="{BB962C8B-B14F-4D97-AF65-F5344CB8AC3E}">
        <p14:creationId xmlns:p14="http://schemas.microsoft.com/office/powerpoint/2010/main" val="3031270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6400" y="1447801"/>
            <a:ext cx="8763000" cy="4592053"/>
          </a:xfrm>
        </p:spPr>
        <p:txBody>
          <a:bodyPr>
            <a:normAutofit/>
          </a:bodyPr>
          <a:lstStyle/>
          <a:p>
            <a:pPr marL="514350" indent="-514350">
              <a:spcBef>
                <a:spcPts val="2000"/>
              </a:spcBef>
              <a:buFont typeface="+mj-lt"/>
              <a:buAutoNum type="arabicPeriod"/>
            </a:pPr>
            <a:r>
              <a:rPr lang="en-US" dirty="0"/>
              <a:t>User clicks on download link</a:t>
            </a:r>
          </a:p>
          <a:p>
            <a:pPr marL="914400" lvl="1" indent="-514350">
              <a:spcBef>
                <a:spcPts val="400"/>
              </a:spcBef>
            </a:pPr>
            <a:r>
              <a:rPr lang="en-US" dirty="0"/>
              <a:t>Gets </a:t>
            </a:r>
            <a:r>
              <a:rPr lang="en-US" b="1" dirty="0">
                <a:solidFill>
                  <a:schemeClr val="accent6">
                    <a:lumMod val="75000"/>
                  </a:schemeClr>
                </a:solidFill>
              </a:rPr>
              <a:t>torrent</a:t>
            </a:r>
            <a:r>
              <a:rPr lang="en-US" dirty="0">
                <a:solidFill>
                  <a:schemeClr val="accent6">
                    <a:lumMod val="75000"/>
                  </a:schemeClr>
                </a:solidFill>
              </a:rPr>
              <a:t> </a:t>
            </a:r>
            <a:r>
              <a:rPr lang="en-US" dirty="0"/>
              <a:t>file with content </a:t>
            </a:r>
            <a:r>
              <a:rPr lang="en-US" b="1" dirty="0">
                <a:solidFill>
                  <a:srgbClr val="C00000"/>
                </a:solidFill>
              </a:rPr>
              <a:t>hash</a:t>
            </a:r>
            <a:r>
              <a:rPr lang="en-US" dirty="0"/>
              <a:t>, IP address of </a:t>
            </a:r>
            <a:r>
              <a:rPr lang="en-US" b="1" dirty="0">
                <a:solidFill>
                  <a:schemeClr val="accent6">
                    <a:lumMod val="75000"/>
                  </a:schemeClr>
                </a:solidFill>
              </a:rPr>
              <a:t>tracker</a:t>
            </a:r>
          </a:p>
          <a:p>
            <a:pPr marL="514350" indent="-514350">
              <a:spcBef>
                <a:spcPts val="2000"/>
              </a:spcBef>
              <a:buFont typeface="+mj-lt"/>
              <a:buAutoNum type="arabicPeriod"/>
            </a:pPr>
            <a:r>
              <a:rPr lang="en-US" dirty="0"/>
              <a:t>User’s BitTorrent (BT) client talks to tracker</a:t>
            </a:r>
          </a:p>
          <a:p>
            <a:pPr marL="914400" lvl="1" indent="-514350">
              <a:spcBef>
                <a:spcPts val="400"/>
              </a:spcBef>
            </a:pPr>
            <a:r>
              <a:rPr lang="en-US" dirty="0"/>
              <a:t>Tracker tells it </a:t>
            </a:r>
            <a:r>
              <a:rPr lang="en-US" b="1" dirty="0">
                <a:solidFill>
                  <a:srgbClr val="C00000"/>
                </a:solidFill>
              </a:rPr>
              <a:t>list of peers </a:t>
            </a:r>
            <a:r>
              <a:rPr lang="en-US" dirty="0"/>
              <a:t>who have file</a:t>
            </a:r>
          </a:p>
          <a:p>
            <a:pPr marL="514350" indent="-514350">
              <a:spcBef>
                <a:spcPts val="2000"/>
              </a:spcBef>
              <a:buFont typeface="+mj-lt"/>
              <a:buAutoNum type="arabicPeriod"/>
            </a:pPr>
            <a:r>
              <a:rPr lang="en-US" dirty="0"/>
              <a:t>User’s BT client downloads file from peers</a:t>
            </a:r>
          </a:p>
          <a:p>
            <a:pPr marL="514350" indent="-514350">
              <a:spcBef>
                <a:spcPts val="2000"/>
              </a:spcBef>
              <a:buFont typeface="+mj-lt"/>
              <a:buAutoNum type="arabicPeriod"/>
            </a:pPr>
            <a:r>
              <a:rPr lang="en-US" dirty="0"/>
              <a:t>User’s BT client tells tracker it has a copy now, too</a:t>
            </a:r>
          </a:p>
          <a:p>
            <a:pPr marL="514350" indent="-514350">
              <a:spcBef>
                <a:spcPts val="2000"/>
              </a:spcBef>
              <a:buFont typeface="+mj-lt"/>
              <a:buAutoNum type="arabicPeriod"/>
            </a:pPr>
            <a:r>
              <a:rPr lang="en-US" dirty="0"/>
              <a:t>User’s BT client serves the file to others “for a while”</a:t>
            </a: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14</a:t>
            </a:fld>
            <a:endParaRPr lang="en-US"/>
          </a:p>
        </p:txBody>
      </p:sp>
      <p:sp>
        <p:nvSpPr>
          <p:cNvPr id="4" name="Title 3"/>
          <p:cNvSpPr>
            <a:spLocks noGrp="1"/>
          </p:cNvSpPr>
          <p:nvPr>
            <p:ph type="title"/>
          </p:nvPr>
        </p:nvSpPr>
        <p:spPr/>
        <p:txBody>
          <a:bodyPr/>
          <a:lstStyle/>
          <a:p>
            <a:r>
              <a:rPr lang="en-US" dirty="0"/>
              <a:t>How BitTorrent Works</a:t>
            </a:r>
          </a:p>
        </p:txBody>
      </p:sp>
      <p:sp>
        <p:nvSpPr>
          <p:cNvPr id="5" name="Rounded Rectangle 4"/>
          <p:cNvSpPr/>
          <p:nvPr/>
        </p:nvSpPr>
        <p:spPr>
          <a:xfrm>
            <a:off x="457200" y="5467696"/>
            <a:ext cx="11383615" cy="1047404"/>
          </a:xfrm>
          <a:prstGeom prst="roundRect">
            <a:avLst/>
          </a:prstGeom>
          <a:solidFill>
            <a:schemeClr val="accent3">
              <a:lumMod val="40000"/>
              <a:lumOff val="60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a:solidFill>
                  <a:schemeClr val="tx1"/>
                </a:solidFill>
              </a:rPr>
              <a:t>Provides significant download bandwidth, </a:t>
            </a:r>
            <a:br>
              <a:rPr lang="en-US" sz="2600" dirty="0">
                <a:solidFill>
                  <a:schemeClr val="tx1"/>
                </a:solidFill>
              </a:rPr>
            </a:br>
            <a:r>
              <a:rPr lang="en-US" sz="2600" dirty="0">
                <a:solidFill>
                  <a:schemeClr val="tx1"/>
                </a:solidFill>
              </a:rPr>
              <a:t>without expensive server or network links.</a:t>
            </a:r>
          </a:p>
        </p:txBody>
      </p:sp>
    </p:spTree>
    <p:extLst>
      <p:ext uri="{BB962C8B-B14F-4D97-AF65-F5344CB8AC3E}">
        <p14:creationId xmlns:p14="http://schemas.microsoft.com/office/powerpoint/2010/main" val="368432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326373" y="-51862"/>
            <a:ext cx="10515600" cy="1325563"/>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15</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sp>
        <p:nvSpPr>
          <p:cNvPr id="26" name="Speech Bubble: Rectangle with Corners Rounded 25">
            <a:extLst>
              <a:ext uri="{FF2B5EF4-FFF2-40B4-BE49-F238E27FC236}">
                <a16:creationId xmlns:a16="http://schemas.microsoft.com/office/drawing/2014/main" id="{345CB745-9F2F-4312-ADDD-49B2DAC78D08}"/>
              </a:ext>
            </a:extLst>
          </p:cNvPr>
          <p:cNvSpPr/>
          <p:nvPr/>
        </p:nvSpPr>
        <p:spPr>
          <a:xfrm>
            <a:off x="2321677" y="4186238"/>
            <a:ext cx="1426607" cy="667656"/>
          </a:xfrm>
          <a:prstGeom prst="wedgeRoundRectCallout">
            <a:avLst>
              <a:gd name="adj1" fmla="val -63314"/>
              <a:gd name="adj2" fmla="val 24150"/>
              <a:gd name="adj3" fmla="val 16667"/>
            </a:avLst>
          </a:prstGeom>
          <a:solidFill>
            <a:srgbClr val="00B050"/>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b="1" dirty="0">
                <a:solidFill>
                  <a:schemeClr val="bg1"/>
                </a:solidFill>
                <a:latin typeface="Arial Narrow" panose="020B0606020202030204" pitchFamily="34" charset="0"/>
              </a:rPr>
              <a:t>Who has</a:t>
            </a:r>
            <a:br>
              <a:rPr lang="en-US" b="1" dirty="0">
                <a:solidFill>
                  <a:schemeClr val="bg1"/>
                </a:solidFill>
                <a:latin typeface="Arial Narrow" panose="020B0606020202030204" pitchFamily="34" charset="0"/>
              </a:rPr>
            </a:br>
            <a:r>
              <a:rPr lang="en-US" b="1" dirty="0">
                <a:solidFill>
                  <a:schemeClr val="bg1"/>
                </a:solidFill>
                <a:latin typeface="Arial Narrow" panose="020B0606020202030204" pitchFamily="34" charset="0"/>
              </a:rPr>
              <a:t>“High Hopes”?</a:t>
            </a:r>
          </a:p>
        </p:txBody>
      </p:sp>
      <p:sp>
        <p:nvSpPr>
          <p:cNvPr id="128" name="DOT Blue">
            <a:extLst>
              <a:ext uri="{FF2B5EF4-FFF2-40B4-BE49-F238E27FC236}">
                <a16:creationId xmlns:a16="http://schemas.microsoft.com/office/drawing/2014/main" id="{5D4DD9AF-7E04-46A7-A2F1-356ABCEBCA55}"/>
              </a:ext>
            </a:extLst>
          </p:cNvPr>
          <p:cNvSpPr/>
          <p:nvPr/>
        </p:nvSpPr>
        <p:spPr>
          <a:xfrm>
            <a:off x="1619448" y="5025515"/>
            <a:ext cx="214755" cy="214756"/>
          </a:xfrm>
          <a:prstGeom prst="flowChartConnector">
            <a:avLst/>
          </a:prstGeom>
          <a:gradFill flip="none" rotWithShape="1">
            <a:gsLst>
              <a:gs pos="0">
                <a:srgbClr val="289BC8">
                  <a:tint val="66000"/>
                  <a:satMod val="160000"/>
                </a:srgbClr>
              </a:gs>
              <a:gs pos="50000">
                <a:srgbClr val="289BC8">
                  <a:tint val="44500"/>
                  <a:satMod val="160000"/>
                </a:srgbClr>
              </a:gs>
              <a:gs pos="100000">
                <a:srgbClr val="289BC8">
                  <a:tint val="23500"/>
                  <a:satMod val="160000"/>
                </a:srgbClr>
              </a:gs>
            </a:gsLst>
            <a:path path="circle">
              <a:fillToRect l="50000" t="50000" r="50000" b="50000"/>
            </a:path>
            <a:tileRect/>
          </a:gra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47437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wipe(right)">
                                      <p:cBhvr>
                                        <p:cTn id="29" dur="500"/>
                                        <p:tgtEl>
                                          <p:spTgt spid="9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par>
                                <p:cTn id="33" presetID="22" presetClass="entr" presetSubtype="8"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left)">
                                      <p:cBhvr>
                                        <p:cTn id="35" dur="500"/>
                                        <p:tgtEl>
                                          <p:spTgt spid="7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animEffect transition="in" filter="fade">
                                      <p:cBhvr>
                                        <p:cTn id="45" dur="500"/>
                                        <p:tgtEl>
                                          <p:spTgt spid="1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5"/>
                                        </p:tgtEl>
                                        <p:attrNameLst>
                                          <p:attrName>style.visibility</p:attrName>
                                        </p:attrNameLst>
                                      </p:cBhvr>
                                      <p:to>
                                        <p:strVal val="visible"/>
                                      </p:to>
                                    </p:set>
                                    <p:animEffect transition="in" filter="fade">
                                      <p:cBhvr>
                                        <p:cTn id="48" dur="500"/>
                                        <p:tgtEl>
                                          <p:spTgt spid="1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3"/>
                                        </p:tgtEl>
                                        <p:attrNameLst>
                                          <p:attrName>style.visibility</p:attrName>
                                        </p:attrNameLst>
                                      </p:cBhvr>
                                      <p:to>
                                        <p:strVal val="visible"/>
                                      </p:to>
                                    </p:set>
                                    <p:animEffect transition="in" filter="fade">
                                      <p:cBhvr>
                                        <p:cTn id="54" dur="500"/>
                                        <p:tgtEl>
                                          <p:spTgt spid="123"/>
                                        </p:tgtEl>
                                      </p:cBhvr>
                                    </p:animEffect>
                                  </p:childTnLst>
                                </p:cTn>
                              </p:par>
                            </p:childTnLst>
                          </p:cTn>
                        </p:par>
                        <p:par>
                          <p:cTn id="55" fill="hold">
                            <p:stCondLst>
                              <p:cond delay="1500"/>
                            </p:stCondLst>
                            <p:childTnLst>
                              <p:par>
                                <p:cTn id="56" presetID="53" presetClass="entr" presetSubtype="16"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Effect transition="in" filter="fade">
                                      <p:cBhvr>
                                        <p:cTn id="60" dur="500"/>
                                        <p:tgtEl>
                                          <p:spTgt spid="33"/>
                                        </p:tgtEl>
                                      </p:cBhvr>
                                    </p:animEffect>
                                  </p:childTnLst>
                                </p:cTn>
                              </p:par>
                              <p:par>
                                <p:cTn id="61" presetID="53" presetClass="entr" presetSubtype="16"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p:cTn id="63" dur="500" fill="hold"/>
                                        <p:tgtEl>
                                          <p:spTgt spid="61"/>
                                        </p:tgtEl>
                                        <p:attrNameLst>
                                          <p:attrName>ppt_w</p:attrName>
                                        </p:attrNameLst>
                                      </p:cBhvr>
                                      <p:tavLst>
                                        <p:tav tm="0">
                                          <p:val>
                                            <p:fltVal val="0"/>
                                          </p:val>
                                        </p:tav>
                                        <p:tav tm="100000">
                                          <p:val>
                                            <p:strVal val="#ppt_w"/>
                                          </p:val>
                                        </p:tav>
                                      </p:tavLst>
                                    </p:anim>
                                    <p:anim calcmode="lin" valueType="num">
                                      <p:cBhvr>
                                        <p:cTn id="64" dur="500" fill="hold"/>
                                        <p:tgtEl>
                                          <p:spTgt spid="61"/>
                                        </p:tgtEl>
                                        <p:attrNameLst>
                                          <p:attrName>ppt_h</p:attrName>
                                        </p:attrNameLst>
                                      </p:cBhvr>
                                      <p:tavLst>
                                        <p:tav tm="0">
                                          <p:val>
                                            <p:fltVal val="0"/>
                                          </p:val>
                                        </p:tav>
                                        <p:tav tm="100000">
                                          <p:val>
                                            <p:strVal val="#ppt_h"/>
                                          </p:val>
                                        </p:tav>
                                      </p:tavLst>
                                    </p:anim>
                                    <p:animEffect transition="in" filter="fade">
                                      <p:cBhvr>
                                        <p:cTn id="65" dur="500"/>
                                        <p:tgtEl>
                                          <p:spTgt spid="61"/>
                                        </p:tgtEl>
                                      </p:cBhvr>
                                    </p:animEffect>
                                  </p:childTnLst>
                                </p:cTn>
                              </p:par>
                              <p:par>
                                <p:cTn id="66" presetID="53" presetClass="entr" presetSubtype="16" fill="hold" nodeType="with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p:cTn id="68" dur="500" fill="hold"/>
                                        <p:tgtEl>
                                          <p:spTgt spid="108"/>
                                        </p:tgtEl>
                                        <p:attrNameLst>
                                          <p:attrName>ppt_w</p:attrName>
                                        </p:attrNameLst>
                                      </p:cBhvr>
                                      <p:tavLst>
                                        <p:tav tm="0">
                                          <p:val>
                                            <p:fltVal val="0"/>
                                          </p:val>
                                        </p:tav>
                                        <p:tav tm="100000">
                                          <p:val>
                                            <p:strVal val="#ppt_w"/>
                                          </p:val>
                                        </p:tav>
                                      </p:tavLst>
                                    </p:anim>
                                    <p:anim calcmode="lin" valueType="num">
                                      <p:cBhvr>
                                        <p:cTn id="69" dur="500" fill="hold"/>
                                        <p:tgtEl>
                                          <p:spTgt spid="108"/>
                                        </p:tgtEl>
                                        <p:attrNameLst>
                                          <p:attrName>ppt_h</p:attrName>
                                        </p:attrNameLst>
                                      </p:cBhvr>
                                      <p:tavLst>
                                        <p:tav tm="0">
                                          <p:val>
                                            <p:fltVal val="0"/>
                                          </p:val>
                                        </p:tav>
                                        <p:tav tm="100000">
                                          <p:val>
                                            <p:strVal val="#ppt_h"/>
                                          </p:val>
                                        </p:tav>
                                      </p:tavLst>
                                    </p:anim>
                                    <p:animEffect transition="in" filter="fade">
                                      <p:cBhvr>
                                        <p:cTn id="70" dur="500"/>
                                        <p:tgtEl>
                                          <p:spTgt spid="108"/>
                                        </p:tgtEl>
                                      </p:cBhvr>
                                    </p:animEffect>
                                  </p:childTnLst>
                                </p:cTn>
                              </p:par>
                              <p:par>
                                <p:cTn id="71" presetID="53" presetClass="entr" presetSubtype="16" fill="hold" nodeType="withEffect">
                                  <p:stCondLst>
                                    <p:cond delay="0"/>
                                  </p:stCondLst>
                                  <p:childTnLst>
                                    <p:set>
                                      <p:cBhvr>
                                        <p:cTn id="72" dur="1" fill="hold">
                                          <p:stCondLst>
                                            <p:cond delay="0"/>
                                          </p:stCondLst>
                                        </p:cTn>
                                        <p:tgtEl>
                                          <p:spTgt spid="115"/>
                                        </p:tgtEl>
                                        <p:attrNameLst>
                                          <p:attrName>style.visibility</p:attrName>
                                        </p:attrNameLst>
                                      </p:cBhvr>
                                      <p:to>
                                        <p:strVal val="visible"/>
                                      </p:to>
                                    </p:set>
                                    <p:anim calcmode="lin" valueType="num">
                                      <p:cBhvr>
                                        <p:cTn id="73" dur="500" fill="hold"/>
                                        <p:tgtEl>
                                          <p:spTgt spid="115"/>
                                        </p:tgtEl>
                                        <p:attrNameLst>
                                          <p:attrName>ppt_w</p:attrName>
                                        </p:attrNameLst>
                                      </p:cBhvr>
                                      <p:tavLst>
                                        <p:tav tm="0">
                                          <p:val>
                                            <p:fltVal val="0"/>
                                          </p:val>
                                        </p:tav>
                                        <p:tav tm="100000">
                                          <p:val>
                                            <p:strVal val="#ppt_w"/>
                                          </p:val>
                                        </p:tav>
                                      </p:tavLst>
                                    </p:anim>
                                    <p:anim calcmode="lin" valueType="num">
                                      <p:cBhvr>
                                        <p:cTn id="74" dur="500" fill="hold"/>
                                        <p:tgtEl>
                                          <p:spTgt spid="115"/>
                                        </p:tgtEl>
                                        <p:attrNameLst>
                                          <p:attrName>ppt_h</p:attrName>
                                        </p:attrNameLst>
                                      </p:cBhvr>
                                      <p:tavLst>
                                        <p:tav tm="0">
                                          <p:val>
                                            <p:fltVal val="0"/>
                                          </p:val>
                                        </p:tav>
                                        <p:tav tm="100000">
                                          <p:val>
                                            <p:strVal val="#ppt_h"/>
                                          </p:val>
                                        </p:tav>
                                      </p:tavLst>
                                    </p:anim>
                                    <p:animEffect transition="in" filter="fade">
                                      <p:cBhvr>
                                        <p:cTn id="75" dur="500"/>
                                        <p:tgtEl>
                                          <p:spTgt spid="115"/>
                                        </p:tgtEl>
                                      </p:cBhvr>
                                    </p:animEffect>
                                  </p:childTnLst>
                                </p:cTn>
                              </p:par>
                              <p:par>
                                <p:cTn id="76" presetID="53" presetClass="entr" presetSubtype="16" fill="hold" nodeType="withEffect">
                                  <p:stCondLst>
                                    <p:cond delay="0"/>
                                  </p:stCondLst>
                                  <p:childTnLst>
                                    <p:set>
                                      <p:cBhvr>
                                        <p:cTn id="77" dur="1" fill="hold">
                                          <p:stCondLst>
                                            <p:cond delay="0"/>
                                          </p:stCondLst>
                                        </p:cTn>
                                        <p:tgtEl>
                                          <p:spTgt spid="103"/>
                                        </p:tgtEl>
                                        <p:attrNameLst>
                                          <p:attrName>style.visibility</p:attrName>
                                        </p:attrNameLst>
                                      </p:cBhvr>
                                      <p:to>
                                        <p:strVal val="visible"/>
                                      </p:to>
                                    </p:set>
                                    <p:anim calcmode="lin" valueType="num">
                                      <p:cBhvr>
                                        <p:cTn id="78" dur="500" fill="hold"/>
                                        <p:tgtEl>
                                          <p:spTgt spid="103"/>
                                        </p:tgtEl>
                                        <p:attrNameLst>
                                          <p:attrName>ppt_w</p:attrName>
                                        </p:attrNameLst>
                                      </p:cBhvr>
                                      <p:tavLst>
                                        <p:tav tm="0">
                                          <p:val>
                                            <p:fltVal val="0"/>
                                          </p:val>
                                        </p:tav>
                                        <p:tav tm="100000">
                                          <p:val>
                                            <p:strVal val="#ppt_w"/>
                                          </p:val>
                                        </p:tav>
                                      </p:tavLst>
                                    </p:anim>
                                    <p:anim calcmode="lin" valueType="num">
                                      <p:cBhvr>
                                        <p:cTn id="79" dur="500" fill="hold"/>
                                        <p:tgtEl>
                                          <p:spTgt spid="103"/>
                                        </p:tgtEl>
                                        <p:attrNameLst>
                                          <p:attrName>ppt_h</p:attrName>
                                        </p:attrNameLst>
                                      </p:cBhvr>
                                      <p:tavLst>
                                        <p:tav tm="0">
                                          <p:val>
                                            <p:fltVal val="0"/>
                                          </p:val>
                                        </p:tav>
                                        <p:tav tm="100000">
                                          <p:val>
                                            <p:strVal val="#ppt_h"/>
                                          </p:val>
                                        </p:tav>
                                      </p:tavLst>
                                    </p:anim>
                                    <p:animEffect transition="in" filter="fade">
                                      <p:cBhvr>
                                        <p:cTn id="80" dur="500"/>
                                        <p:tgtEl>
                                          <p:spTgt spid="10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left)">
                                      <p:cBhvr>
                                        <p:cTn id="85" dur="500"/>
                                        <p:tgtEl>
                                          <p:spTgt spid="26"/>
                                        </p:tgtEl>
                                      </p:cBhvr>
                                    </p:animEffect>
                                  </p:childTnLst>
                                </p:cTn>
                              </p:par>
                            </p:childTnLst>
                          </p:cTn>
                        </p:par>
                        <p:par>
                          <p:cTn id="86" fill="hold">
                            <p:stCondLst>
                              <p:cond delay="500"/>
                            </p:stCondLst>
                            <p:childTnLst>
                              <p:par>
                                <p:cTn id="87" presetID="53" presetClass="entr" presetSubtype="16" fill="hold" grpId="1" nodeType="afterEffect">
                                  <p:stCondLst>
                                    <p:cond delay="0"/>
                                  </p:stCondLst>
                                  <p:childTnLst>
                                    <p:set>
                                      <p:cBhvr>
                                        <p:cTn id="88" dur="1" fill="hold">
                                          <p:stCondLst>
                                            <p:cond delay="0"/>
                                          </p:stCondLst>
                                        </p:cTn>
                                        <p:tgtEl>
                                          <p:spTgt spid="128"/>
                                        </p:tgtEl>
                                        <p:attrNameLst>
                                          <p:attrName>style.visibility</p:attrName>
                                        </p:attrNameLst>
                                      </p:cBhvr>
                                      <p:to>
                                        <p:strVal val="visible"/>
                                      </p:to>
                                    </p:set>
                                    <p:anim calcmode="lin" valueType="num">
                                      <p:cBhvr>
                                        <p:cTn id="89" dur="250" fill="hold"/>
                                        <p:tgtEl>
                                          <p:spTgt spid="128"/>
                                        </p:tgtEl>
                                        <p:attrNameLst>
                                          <p:attrName>ppt_w</p:attrName>
                                        </p:attrNameLst>
                                      </p:cBhvr>
                                      <p:tavLst>
                                        <p:tav tm="0">
                                          <p:val>
                                            <p:fltVal val="0"/>
                                          </p:val>
                                        </p:tav>
                                        <p:tav tm="100000">
                                          <p:val>
                                            <p:strVal val="#ppt_w"/>
                                          </p:val>
                                        </p:tav>
                                      </p:tavLst>
                                    </p:anim>
                                    <p:anim calcmode="lin" valueType="num">
                                      <p:cBhvr>
                                        <p:cTn id="90" dur="250" fill="hold"/>
                                        <p:tgtEl>
                                          <p:spTgt spid="128"/>
                                        </p:tgtEl>
                                        <p:attrNameLst>
                                          <p:attrName>ppt_h</p:attrName>
                                        </p:attrNameLst>
                                      </p:cBhvr>
                                      <p:tavLst>
                                        <p:tav tm="0">
                                          <p:val>
                                            <p:fltVal val="0"/>
                                          </p:val>
                                        </p:tav>
                                        <p:tav tm="100000">
                                          <p:val>
                                            <p:strVal val="#ppt_h"/>
                                          </p:val>
                                        </p:tav>
                                      </p:tavLst>
                                    </p:anim>
                                    <p:animEffect transition="in" filter="fade">
                                      <p:cBhvr>
                                        <p:cTn id="91" dur="250"/>
                                        <p:tgtEl>
                                          <p:spTgt spid="128"/>
                                        </p:tgtEl>
                                      </p:cBhvr>
                                    </p:animEffect>
                                  </p:childTnLst>
                                </p:cTn>
                              </p:par>
                            </p:childTnLst>
                          </p:cTn>
                        </p:par>
                        <p:par>
                          <p:cTn id="92" fill="hold">
                            <p:stCondLst>
                              <p:cond delay="750"/>
                            </p:stCondLst>
                            <p:childTnLst>
                              <p:par>
                                <p:cTn id="93" presetID="0" presetClass="path" presetSubtype="0" accel="50000" decel="50000" fill="hold" grpId="0" nodeType="afterEffect">
                                  <p:stCondLst>
                                    <p:cond delay="0"/>
                                  </p:stCondLst>
                                  <p:childTnLst>
                                    <p:animMotion origin="layout" path="M 3.54167E-6 -0.00093 L 0.08372 0.05301 L 0.22682 -0.0544 L 0.25143 -0.02037 L 0.49596 0.05532 C 0.49453 0.0419 0.49297 0.02824 0.49062 0.01505 L 0.39609 -0.26204 C 0.39622 -0.27685 0.397 -0.29144 0.39713 -0.30648 L 0.52356 -0.39421 C 0.55846 -0.38727 0.58763 -0.37477 0.62252 -0.36782 C 0.65781 -0.28611 0.64687 -0.32616 0.68203 -0.24491 " pathEditMode="relative" rAng="0" ptsTypes="AAAAAAAAAAA">
                                      <p:cBhvr>
                                        <p:cTn id="94" dur="4500" fill="hold"/>
                                        <p:tgtEl>
                                          <p:spTgt spid="128"/>
                                        </p:tgtEl>
                                        <p:attrNameLst>
                                          <p:attrName>ppt_x</p:attrName>
                                          <p:attrName>ppt_y</p:attrName>
                                        </p:attrNameLst>
                                      </p:cBhvr>
                                      <p:rCtr x="34102" y="-16852"/>
                                    </p:animMotion>
                                  </p:childTnLst>
                                </p:cTn>
                              </p:par>
                              <p:par>
                                <p:cTn id="95" presetID="53" presetClass="exit" presetSubtype="32" fill="hold" grpId="2" nodeType="withEffect">
                                  <p:stCondLst>
                                    <p:cond delay="4250"/>
                                  </p:stCondLst>
                                  <p:childTnLst>
                                    <p:anim calcmode="lin" valueType="num">
                                      <p:cBhvr>
                                        <p:cTn id="96" dur="250"/>
                                        <p:tgtEl>
                                          <p:spTgt spid="128"/>
                                        </p:tgtEl>
                                        <p:attrNameLst>
                                          <p:attrName>ppt_w</p:attrName>
                                        </p:attrNameLst>
                                      </p:cBhvr>
                                      <p:tavLst>
                                        <p:tav tm="0">
                                          <p:val>
                                            <p:strVal val="ppt_w"/>
                                          </p:val>
                                        </p:tav>
                                        <p:tav tm="100000">
                                          <p:val>
                                            <p:fltVal val="0"/>
                                          </p:val>
                                        </p:tav>
                                      </p:tavLst>
                                    </p:anim>
                                    <p:anim calcmode="lin" valueType="num">
                                      <p:cBhvr>
                                        <p:cTn id="97" dur="250"/>
                                        <p:tgtEl>
                                          <p:spTgt spid="128"/>
                                        </p:tgtEl>
                                        <p:attrNameLst>
                                          <p:attrName>ppt_h</p:attrName>
                                        </p:attrNameLst>
                                      </p:cBhvr>
                                      <p:tavLst>
                                        <p:tav tm="0">
                                          <p:val>
                                            <p:strVal val="ppt_h"/>
                                          </p:val>
                                        </p:tav>
                                        <p:tav tm="100000">
                                          <p:val>
                                            <p:fltVal val="0"/>
                                          </p:val>
                                        </p:tav>
                                      </p:tavLst>
                                    </p:anim>
                                    <p:animEffect transition="out" filter="fade">
                                      <p:cBhvr>
                                        <p:cTn id="98" dur="250"/>
                                        <p:tgtEl>
                                          <p:spTgt spid="128"/>
                                        </p:tgtEl>
                                      </p:cBhvr>
                                    </p:animEffect>
                                    <p:set>
                                      <p:cBhvr>
                                        <p:cTn id="99" dur="1" fill="hold">
                                          <p:stCondLst>
                                            <p:cond delay="249"/>
                                          </p:stCondLst>
                                        </p:cTn>
                                        <p:tgtEl>
                                          <p:spTgt spid="128"/>
                                        </p:tgtEl>
                                        <p:attrNameLst>
                                          <p:attrName>style.visibility</p:attrName>
                                        </p:attrNameLst>
                                      </p:cBhvr>
                                      <p:to>
                                        <p:strVal val="hidden"/>
                                      </p:to>
                                    </p:set>
                                  </p:childTnLst>
                                </p:cTn>
                              </p:par>
                            </p:childTnLst>
                          </p:cTn>
                        </p:par>
                        <p:par>
                          <p:cTn id="100" fill="hold">
                            <p:stCondLst>
                              <p:cond delay="5250"/>
                            </p:stCondLst>
                            <p:childTnLst>
                              <p:par>
                                <p:cTn id="101" presetID="53" presetClass="entr" presetSubtype="16" fill="hold" nodeType="afterEffect">
                                  <p:stCondLst>
                                    <p:cond delay="0"/>
                                  </p:stCondLst>
                                  <p:childTnLst>
                                    <p:set>
                                      <p:cBhvr>
                                        <p:cTn id="102" dur="1" fill="hold">
                                          <p:stCondLst>
                                            <p:cond delay="0"/>
                                          </p:stCondLst>
                                        </p:cTn>
                                        <p:tgtEl>
                                          <p:spTgt spid="122"/>
                                        </p:tgtEl>
                                        <p:attrNameLst>
                                          <p:attrName>style.visibility</p:attrName>
                                        </p:attrNameLst>
                                      </p:cBhvr>
                                      <p:to>
                                        <p:strVal val="visible"/>
                                      </p:to>
                                    </p:set>
                                    <p:anim calcmode="lin" valueType="num">
                                      <p:cBhvr>
                                        <p:cTn id="103" dur="500" fill="hold"/>
                                        <p:tgtEl>
                                          <p:spTgt spid="122"/>
                                        </p:tgtEl>
                                        <p:attrNameLst>
                                          <p:attrName>ppt_w</p:attrName>
                                        </p:attrNameLst>
                                      </p:cBhvr>
                                      <p:tavLst>
                                        <p:tav tm="0">
                                          <p:val>
                                            <p:fltVal val="0"/>
                                          </p:val>
                                        </p:tav>
                                        <p:tav tm="100000">
                                          <p:val>
                                            <p:strVal val="#ppt_w"/>
                                          </p:val>
                                        </p:tav>
                                      </p:tavLst>
                                    </p:anim>
                                    <p:anim calcmode="lin" valueType="num">
                                      <p:cBhvr>
                                        <p:cTn id="104" dur="500" fill="hold"/>
                                        <p:tgtEl>
                                          <p:spTgt spid="122"/>
                                        </p:tgtEl>
                                        <p:attrNameLst>
                                          <p:attrName>ppt_h</p:attrName>
                                        </p:attrNameLst>
                                      </p:cBhvr>
                                      <p:tavLst>
                                        <p:tav tm="0">
                                          <p:val>
                                            <p:fltVal val="0"/>
                                          </p:val>
                                        </p:tav>
                                        <p:tav tm="100000">
                                          <p:val>
                                            <p:strVal val="#ppt_h"/>
                                          </p:val>
                                        </p:tav>
                                      </p:tavLst>
                                    </p:anim>
                                    <p:animEffect transition="in" filter="fade">
                                      <p:cBhvr>
                                        <p:cTn id="105" dur="500"/>
                                        <p:tgtEl>
                                          <p:spTgt spid="122"/>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121"/>
                                        </p:tgtEl>
                                        <p:attrNameLst>
                                          <p:attrName>style.visibility</p:attrName>
                                        </p:attrNameLst>
                                      </p:cBhvr>
                                      <p:to>
                                        <p:strVal val="visible"/>
                                      </p:to>
                                    </p:set>
                                    <p:anim calcmode="lin" valueType="num">
                                      <p:cBhvr>
                                        <p:cTn id="108" dur="500" fill="hold"/>
                                        <p:tgtEl>
                                          <p:spTgt spid="121"/>
                                        </p:tgtEl>
                                        <p:attrNameLst>
                                          <p:attrName>ppt_w</p:attrName>
                                        </p:attrNameLst>
                                      </p:cBhvr>
                                      <p:tavLst>
                                        <p:tav tm="0">
                                          <p:val>
                                            <p:fltVal val="0"/>
                                          </p:val>
                                        </p:tav>
                                        <p:tav tm="100000">
                                          <p:val>
                                            <p:strVal val="#ppt_w"/>
                                          </p:val>
                                        </p:tav>
                                      </p:tavLst>
                                    </p:anim>
                                    <p:anim calcmode="lin" valueType="num">
                                      <p:cBhvr>
                                        <p:cTn id="109" dur="500" fill="hold"/>
                                        <p:tgtEl>
                                          <p:spTgt spid="121"/>
                                        </p:tgtEl>
                                        <p:attrNameLst>
                                          <p:attrName>ppt_h</p:attrName>
                                        </p:attrNameLst>
                                      </p:cBhvr>
                                      <p:tavLst>
                                        <p:tav tm="0">
                                          <p:val>
                                            <p:fltVal val="0"/>
                                          </p:val>
                                        </p:tav>
                                        <p:tav tm="100000">
                                          <p:val>
                                            <p:strVal val="#ppt_h"/>
                                          </p:val>
                                        </p:tav>
                                      </p:tavLst>
                                    </p:anim>
                                    <p:animEffect transition="in" filter="fade">
                                      <p:cBhvr>
                                        <p:cTn id="11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4" grpId="0" animBg="1"/>
      <p:bldP spid="123" grpId="0" animBg="1"/>
      <p:bldP spid="92" grpId="0" animBg="1"/>
      <p:bldP spid="24" grpId="0" animBg="1"/>
      <p:bldP spid="93" grpId="0" animBg="1"/>
      <p:bldP spid="35" grpId="0" animBg="1"/>
      <p:bldP spid="20" grpId="0" animBg="1"/>
      <p:bldP spid="121" grpId="0" animBg="1"/>
      <p:bldP spid="125" grpId="0" animBg="1"/>
      <p:bldP spid="26" grpId="0" animBg="1"/>
      <p:bldP spid="128" grpId="0" animBg="1"/>
      <p:bldP spid="128" grpId="1" animBg="1"/>
      <p:bldP spid="128"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13123" y="-100985"/>
            <a:ext cx="10515600" cy="1325563"/>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16</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sp>
        <p:nvSpPr>
          <p:cNvPr id="26" name="Speech Bubble: Rectangle with Corners Rounded 25">
            <a:extLst>
              <a:ext uri="{FF2B5EF4-FFF2-40B4-BE49-F238E27FC236}">
                <a16:creationId xmlns:a16="http://schemas.microsoft.com/office/drawing/2014/main" id="{345CB745-9F2F-4312-ADDD-49B2DAC78D08}"/>
              </a:ext>
            </a:extLst>
          </p:cNvPr>
          <p:cNvSpPr/>
          <p:nvPr/>
        </p:nvSpPr>
        <p:spPr>
          <a:xfrm>
            <a:off x="2321677" y="4186238"/>
            <a:ext cx="1426607" cy="667656"/>
          </a:xfrm>
          <a:prstGeom prst="wedgeRoundRectCallout">
            <a:avLst>
              <a:gd name="adj1" fmla="val -63314"/>
              <a:gd name="adj2" fmla="val 24150"/>
              <a:gd name="adj3" fmla="val 16667"/>
            </a:avLst>
          </a:prstGeom>
          <a:solidFill>
            <a:srgbClr val="00B050"/>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b="1" dirty="0">
                <a:solidFill>
                  <a:schemeClr val="bg1"/>
                </a:solidFill>
                <a:latin typeface="Arial Narrow" panose="020B0606020202030204" pitchFamily="34" charset="0"/>
              </a:rPr>
              <a:t>Who has</a:t>
            </a:r>
            <a:br>
              <a:rPr lang="en-US" b="1" dirty="0">
                <a:solidFill>
                  <a:schemeClr val="bg1"/>
                </a:solidFill>
                <a:latin typeface="Arial Narrow" panose="020B0606020202030204" pitchFamily="34" charset="0"/>
              </a:rPr>
            </a:br>
            <a:r>
              <a:rPr lang="en-US" b="1" dirty="0">
                <a:solidFill>
                  <a:schemeClr val="bg1"/>
                </a:solidFill>
                <a:latin typeface="Arial Narrow" panose="020B0606020202030204" pitchFamily="34" charset="0"/>
              </a:rPr>
              <a:t>“High Hopes”?</a:t>
            </a:r>
          </a:p>
        </p:txBody>
      </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TABLE ICON">
            <a:extLst>
              <a:ext uri="{FF2B5EF4-FFF2-40B4-BE49-F238E27FC236}">
                <a16:creationId xmlns:a16="http://schemas.microsoft.com/office/drawing/2014/main" id="{B73CFB72-69CD-4C62-9625-898721B14BD1}"/>
              </a:ext>
            </a:extLst>
          </p:cNvPr>
          <p:cNvGrpSpPr/>
          <p:nvPr/>
        </p:nvGrpSpPr>
        <p:grpSpPr>
          <a:xfrm>
            <a:off x="10401067" y="3331406"/>
            <a:ext cx="618559" cy="380673"/>
            <a:chOff x="8843407" y="-536490"/>
            <a:chExt cx="618559" cy="380673"/>
          </a:xfrm>
        </p:grpSpPr>
        <p:sp>
          <p:nvSpPr>
            <p:cNvPr id="114" name="Rectangle 113">
              <a:extLst>
                <a:ext uri="{FF2B5EF4-FFF2-40B4-BE49-F238E27FC236}">
                  <a16:creationId xmlns:a16="http://schemas.microsoft.com/office/drawing/2014/main" id="{EC9A8E66-9C11-4193-9B6E-FC3D194AB52E}"/>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8FE77330-1D17-44B0-9579-175E2068092D}"/>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C6E5F8A-A52B-416E-B93A-8C82224AECFC}"/>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9E3E32B-9D51-4D00-B20D-1B54A3DB4420}"/>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662F1C-92FD-432E-A369-D0B538D07FB8}"/>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377A898-21CF-47C2-BBFA-9EBC8955CF56}"/>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DBAB427-8F41-4C78-B482-29EE470A9935}"/>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A937D25-494D-4D4B-919A-284D7E679AA4}"/>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EF0ED74-850A-454B-A9AE-670639A72439}"/>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13"/>
                                        </p:tgtEl>
                                        <p:attrNameLst>
                                          <p:attrName>style.visibility</p:attrName>
                                        </p:attrNameLst>
                                      </p:cBhvr>
                                      <p:to>
                                        <p:strVal val="visible"/>
                                      </p:to>
                                    </p:set>
                                  </p:childTnLst>
                                </p:cTn>
                              </p:par>
                            </p:childTnLst>
                          </p:cTn>
                        </p:par>
                        <p:par>
                          <p:cTn id="7" fill="hold">
                            <p:stCondLst>
                              <p:cond delay="500"/>
                            </p:stCondLst>
                            <p:childTnLst>
                              <p:par>
                                <p:cTn id="8" presetID="0" presetClass="path" presetSubtype="0" decel="50000" fill="hold" nodeType="afterEffect">
                                  <p:stCondLst>
                                    <p:cond delay="500"/>
                                  </p:stCondLst>
                                  <p:childTnLst>
                                    <p:animMotion origin="layout" path="M -0.00026 -0.0007 L -0.11862 -0.13403 C -0.23034 -0.17107 -0.36368 -0.21297 -0.47526 -0.24885 C -0.48282 -0.12593 -0.49115 0.04537 -0.49909 0.17037 L -0.66355 0.30162 C -0.68021 0.27777 -0.6974 0.25972 -0.71407 0.23726 C -0.74232 0.21805 -0.79284 0.23125 -0.79441 0.18263 " pathEditMode="relative" rAng="0" ptsTypes="AAAAAAA">
                                      <p:cBhvr>
                                        <p:cTn id="9" dur="6000" fill="hold"/>
                                        <p:tgtEl>
                                          <p:spTgt spid="113"/>
                                        </p:tgtEl>
                                        <p:attrNameLst>
                                          <p:attrName>ppt_x</p:attrName>
                                          <p:attrName>ppt_y</p:attrName>
                                        </p:attrNameLst>
                                      </p:cBhvr>
                                      <p:rCtr x="-39714" y="2708"/>
                                    </p:animMotion>
                                  </p:childTnLst>
                                </p:cTn>
                              </p:par>
                            </p:childTnLst>
                          </p:cTn>
                        </p:par>
                        <p:par>
                          <p:cTn id="10" fill="hold">
                            <p:stCondLst>
                              <p:cond delay="7000"/>
                            </p:stCondLst>
                            <p:childTnLst>
                              <p:par>
                                <p:cTn id="11" presetID="1" presetClass="exit" presetSubtype="0" fill="hold" nodeType="afterEffect">
                                  <p:stCondLst>
                                    <p:cond delay="0"/>
                                  </p:stCondLst>
                                  <p:childTnLst>
                                    <p:set>
                                      <p:cBhvr>
                                        <p:cTn id="12" dur="1" fill="hold">
                                          <p:stCondLst>
                                            <p:cond delay="0"/>
                                          </p:stCondLst>
                                        </p:cTn>
                                        <p:tgtEl>
                                          <p:spTgt spid="1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childTnLst>
                          </p:cTn>
                        </p:par>
                        <p:par>
                          <p:cTn id="15" fill="hold">
                            <p:stCondLst>
                              <p:cond delay="7000"/>
                            </p:stCondLst>
                            <p:childTnLst>
                              <p:par>
                                <p:cTn id="16" presetID="10" presetClass="exit" presetSubtype="0" fill="hold" grpId="0" nodeType="after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41894" y="37412"/>
            <a:ext cx="10515600" cy="1008432"/>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17</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763E4CC4-885A-478F-8DE8-4454DB9AC055}"/>
              </a:ext>
            </a:extLst>
          </p:cNvPr>
          <p:cNvSpPr/>
          <p:nvPr/>
        </p:nvSpPr>
        <p:spPr>
          <a:xfrm>
            <a:off x="167967" y="10508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A71509AB-E88B-46FE-A37A-F138CDB52F6A}"/>
              </a:ext>
            </a:extLst>
          </p:cNvPr>
          <p:cNvSpPr/>
          <p:nvPr/>
        </p:nvSpPr>
        <p:spPr>
          <a:xfrm>
            <a:off x="160954" y="3702678"/>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8C580A33-7241-4222-BDF8-9D5AC43B3175}"/>
              </a:ext>
            </a:extLst>
          </p:cNvPr>
          <p:cNvSpPr/>
          <p:nvPr/>
        </p:nvSpPr>
        <p:spPr>
          <a:xfrm>
            <a:off x="11462019" y="1539560"/>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2314D37D-A6E7-4FF0-BDBD-4935A7B454EF}"/>
              </a:ext>
            </a:extLst>
          </p:cNvPr>
          <p:cNvSpPr/>
          <p:nvPr/>
        </p:nvSpPr>
        <p:spPr>
          <a:xfrm>
            <a:off x="11462019" y="55494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Note">
            <a:extLst>
              <a:ext uri="{FF2B5EF4-FFF2-40B4-BE49-F238E27FC236}">
                <a16:creationId xmlns:a16="http://schemas.microsoft.com/office/drawing/2014/main" id="{0D0AE41E-AEF5-4BC2-B015-BB7168DE2DE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7967" y="1050869"/>
            <a:ext cx="492776" cy="492776"/>
          </a:xfrm>
          <a:prstGeom prst="rect">
            <a:avLst/>
          </a:prstGeom>
          <a:ln w="19050">
            <a:noFill/>
          </a:ln>
          <a:effectLst/>
        </p:spPr>
      </p:pic>
      <p:pic>
        <p:nvPicPr>
          <p:cNvPr id="155" name="Note" descr="Arc Down:  Note">
            <a:extLst>
              <a:ext uri="{FF2B5EF4-FFF2-40B4-BE49-F238E27FC236}">
                <a16:creationId xmlns:a16="http://schemas.microsoft.com/office/drawing/2014/main" id="{9722C157-B182-4EFD-9B63-30F9AC824459}"/>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41268" y="5127538"/>
            <a:ext cx="492776" cy="492776"/>
          </a:xfrm>
          <a:prstGeom prst="rect">
            <a:avLst/>
          </a:prstGeom>
          <a:ln w="19050">
            <a:noFill/>
          </a:ln>
          <a:effectLst/>
        </p:spPr>
      </p:pic>
      <p:pic>
        <p:nvPicPr>
          <p:cNvPr id="152" name="Note">
            <a:extLst>
              <a:ext uri="{FF2B5EF4-FFF2-40B4-BE49-F238E27FC236}">
                <a16:creationId xmlns:a16="http://schemas.microsoft.com/office/drawing/2014/main" id="{3D51D204-3DF5-4D38-B99E-BBAED2918B2D}"/>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3702678"/>
            <a:ext cx="492776" cy="492776"/>
          </a:xfrm>
          <a:prstGeom prst="rect">
            <a:avLst/>
          </a:prstGeom>
          <a:ln w="19050">
            <a:noFill/>
          </a:ln>
          <a:effectLst/>
        </p:spPr>
      </p:pic>
      <p:pic>
        <p:nvPicPr>
          <p:cNvPr id="154" name="Note" descr="Arc Down:  Note">
            <a:extLst>
              <a:ext uri="{FF2B5EF4-FFF2-40B4-BE49-F238E27FC236}">
                <a16:creationId xmlns:a16="http://schemas.microsoft.com/office/drawing/2014/main" id="{6F52C22C-1E4A-4A2F-B36D-BB48C493B43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469156" y="4902828"/>
            <a:ext cx="492776" cy="492776"/>
          </a:xfrm>
          <a:prstGeom prst="rect">
            <a:avLst/>
          </a:prstGeom>
          <a:ln w="19050">
            <a:noFill/>
          </a:ln>
          <a:effectLst/>
        </p:spPr>
      </p:pic>
      <p:pic>
        <p:nvPicPr>
          <p:cNvPr id="153" name="Note">
            <a:extLst>
              <a:ext uri="{FF2B5EF4-FFF2-40B4-BE49-F238E27FC236}">
                <a16:creationId xmlns:a16="http://schemas.microsoft.com/office/drawing/2014/main" id="{2BD32716-E8EA-431C-B82A-85C1F12CDC69}"/>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1462019" y="1539560"/>
            <a:ext cx="492776" cy="492776"/>
          </a:xfrm>
          <a:prstGeom prst="rect">
            <a:avLst/>
          </a:prstGeom>
          <a:ln w="19050">
            <a:noFill/>
          </a:ln>
          <a:effectLst/>
        </p:spPr>
      </p:pic>
      <p:pic>
        <p:nvPicPr>
          <p:cNvPr id="156" name="Note" descr="Arc Down:  Note">
            <a:extLst>
              <a:ext uri="{FF2B5EF4-FFF2-40B4-BE49-F238E27FC236}">
                <a16:creationId xmlns:a16="http://schemas.microsoft.com/office/drawing/2014/main" id="{93664CBF-38AF-4576-8681-34BBBBC5FB8D}"/>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638668" y="5252687"/>
            <a:ext cx="492776" cy="492776"/>
          </a:xfrm>
          <a:prstGeom prst="rect">
            <a:avLst/>
          </a:prstGeom>
          <a:ln w="19050">
            <a:noFill/>
          </a:ln>
          <a:effectLst/>
        </p:spPr>
      </p:pic>
      <p:pic>
        <p:nvPicPr>
          <p:cNvPr id="157" name="Note">
            <a:extLst>
              <a:ext uri="{FF2B5EF4-FFF2-40B4-BE49-F238E27FC236}">
                <a16:creationId xmlns:a16="http://schemas.microsoft.com/office/drawing/2014/main" id="{6C1C9CE5-FA7D-4125-BD01-4F504B1B5EBF}"/>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1457934" y="5549469"/>
            <a:ext cx="492776" cy="492776"/>
          </a:xfrm>
          <a:prstGeom prst="rect">
            <a:avLst/>
          </a:prstGeom>
          <a:ln w="19050">
            <a:noFill/>
          </a:ln>
          <a:effec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3191758" y="4984301"/>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422714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heel(1)">
                                      <p:cBhvr>
                                        <p:cTn id="7" dur="2000"/>
                                        <p:tgtEl>
                                          <p:spTgt spid="14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wheel(1)">
                                      <p:cBhvr>
                                        <p:cTn id="10" dur="2000"/>
                                        <p:tgtEl>
                                          <p:spTgt spid="14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wheel(1)">
                                      <p:cBhvr>
                                        <p:cTn id="13" dur="2000"/>
                                        <p:tgtEl>
                                          <p:spTgt spid="14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wheel(1)">
                                      <p:cBhvr>
                                        <p:cTn id="16" dur="2000"/>
                                        <p:tgtEl>
                                          <p:spTgt spid="150"/>
                                        </p:tgtEl>
                                      </p:cBhvr>
                                    </p:animEffect>
                                  </p:childTnLst>
                                </p:cTn>
                              </p:par>
                            </p:childTnLst>
                          </p:cTn>
                        </p:par>
                      </p:childTnLst>
                    </p:cTn>
                  </p:par>
                  <p:par>
                    <p:cTn id="17" fill="hold">
                      <p:stCondLst>
                        <p:cond delay="indefinite"/>
                      </p:stCondLst>
                      <p:childTnLst>
                        <p:par>
                          <p:cTn id="18" fill="hold">
                            <p:stCondLst>
                              <p:cond delay="0"/>
                            </p:stCondLst>
                            <p:childTnLst>
                              <p:par>
                                <p:cTn id="19" presetID="37" presetClass="path" presetSubtype="0" accel="50000" decel="50000" fill="hold" nodeType="clickEffect">
                                  <p:stCondLst>
                                    <p:cond delay="0"/>
                                  </p:stCondLst>
                                  <p:childTnLst>
                                    <p:animMotion origin="layout" path="M -3.33333E-6 -0.00092 L 0.2073 -0.08287 L 0.33464 0.11945 C 0.28138 0.15973 0.2349 0.20047 0.18177 0.24075 C 0.15795 0.22778 0.15573 0.17547 0.1073 0.175 " pathEditMode="relative" rAng="0" ptsTypes="AAAAA">
                                      <p:cBhvr>
                                        <p:cTn id="20" dur="8000" fill="hold"/>
                                        <p:tgtEl>
                                          <p:spTgt spid="152"/>
                                        </p:tgtEl>
                                        <p:attrNameLst>
                                          <p:attrName>ppt_x</p:attrName>
                                          <p:attrName>ppt_y</p:attrName>
                                        </p:attrNameLst>
                                      </p:cBhvr>
                                      <p:rCtr x="16732" y="7986"/>
                                    </p:animMotion>
                                  </p:childTnLst>
                                </p:cTn>
                              </p:par>
                              <p:par>
                                <p:cTn id="21" presetID="37" presetClass="path" presetSubtype="0" accel="50000" decel="50000" fill="hold" nodeType="withEffect">
                                  <p:stCondLst>
                                    <p:cond delay="0"/>
                                  </p:stCondLst>
                                  <p:childTnLst>
                                    <p:animMotion origin="layout" path="M -4.375E-6 -3.7037E-7 L 0.11316 0.03889 C 0.15013 0.06644 0.18151 0.07963 0.21823 0.10671 C 0.21706 0.17431 0.21029 0.23519 0.20912 0.3037 L 0.33217 0.50417 L 0.18086 0.62569 L 0.15365 0.59444 " pathEditMode="relative" rAng="0" ptsTypes="AAAAAAA">
                                      <p:cBhvr>
                                        <p:cTn id="22" dur="8000" fill="hold"/>
                                        <p:tgtEl>
                                          <p:spTgt spid="151"/>
                                        </p:tgtEl>
                                        <p:attrNameLst>
                                          <p:attrName>ppt_x</p:attrName>
                                          <p:attrName>ppt_y</p:attrName>
                                        </p:attrNameLst>
                                      </p:cBhvr>
                                      <p:rCtr x="16602" y="31273"/>
                                    </p:animMotion>
                                  </p:childTnLst>
                                </p:cTn>
                              </p:par>
                              <p:par>
                                <p:cTn id="23" presetID="37" presetClass="path" presetSubtype="0" accel="50000" decel="50000" fill="hold" nodeType="withEffect">
                                  <p:stCondLst>
                                    <p:cond delay="0"/>
                                  </p:stCondLst>
                                  <p:childTnLst>
                                    <p:animMotion origin="layout" path="M -0.00052 -0.00093 L -0.12123 -0.02431 L -0.23881 -0.00186 L -0.28073 0.09768 L -0.55209 0.00625 L -0.70326 0.03981 C -0.70664 0.1074 -0.71003 0.17477 -0.71341 0.24305 L -0.59493 0.4324 C -0.63399 0.46412 -0.6849 0.50972 -0.7237 0.54143 " pathEditMode="relative" rAng="0" ptsTypes="AAAAAAAAA">
                                      <p:cBhvr>
                                        <p:cTn id="24" dur="8000" fill="hold"/>
                                        <p:tgtEl>
                                          <p:spTgt spid="153"/>
                                        </p:tgtEl>
                                        <p:attrNameLst>
                                          <p:attrName>ppt_x</p:attrName>
                                          <p:attrName>ppt_y</p:attrName>
                                        </p:attrNameLst>
                                      </p:cBhvr>
                                      <p:rCtr x="-36159" y="25949"/>
                                    </p:animMotion>
                                  </p:childTnLst>
                                </p:cTn>
                              </p:par>
                              <p:par>
                                <p:cTn id="25" presetID="37" presetClass="path" presetSubtype="0" accel="50000" decel="50000" fill="hold" nodeType="withEffect">
                                  <p:stCondLst>
                                    <p:cond delay="0"/>
                                  </p:stCondLst>
                                  <p:childTnLst>
                                    <p:animMotion origin="layout" path="M -0.00065 -0.00093 L -0.10704 0.06528 L -0.17253 -0.03287 C -0.17592 -0.04537 -0.17683 -0.06435 -0.18008 -0.07662 L -0.28542 -0.49653 C -0.37539 -0.52755 -0.45886 -0.54884 -0.54883 -0.57986 C -0.60144 -0.5706 -0.65404 -0.56019 -0.70677 -0.55208 C -0.70886 -0.4875 -0.71654 -0.41968 -0.71823 -0.3544 L -0.59271 -0.14977 C -0.62188 -0.12801 -0.6487 -0.10417 -0.678 -0.08241 " pathEditMode="relative" rAng="0" ptsTypes="AAAAAAAAAA">
                                      <p:cBhvr>
                                        <p:cTn id="26" dur="8000" fill="hold"/>
                                        <p:tgtEl>
                                          <p:spTgt spid="157"/>
                                        </p:tgtEl>
                                        <p:attrNameLst>
                                          <p:attrName>ppt_x</p:attrName>
                                          <p:attrName>ppt_y</p:attrName>
                                        </p:attrNameLst>
                                      </p:cBhvr>
                                      <p:rCtr x="-35885" y="-25648"/>
                                    </p:animMotion>
                                  </p:childTnLst>
                                </p:cTn>
                              </p:par>
                              <p:par>
                                <p:cTn id="27" presetID="10" presetClass="exit" presetSubtype="0" fill="hold" grpId="1" nodeType="withEffect">
                                  <p:stCondLst>
                                    <p:cond delay="0"/>
                                  </p:stCondLst>
                                  <p:childTnLst>
                                    <p:animEffect transition="out" filter="fade">
                                      <p:cBhvr>
                                        <p:cTn id="28" dur="500"/>
                                        <p:tgtEl>
                                          <p:spTgt spid="147"/>
                                        </p:tgtEl>
                                      </p:cBhvr>
                                    </p:animEffect>
                                    <p:set>
                                      <p:cBhvr>
                                        <p:cTn id="29" dur="1" fill="hold">
                                          <p:stCondLst>
                                            <p:cond delay="499"/>
                                          </p:stCondLst>
                                        </p:cTn>
                                        <p:tgtEl>
                                          <p:spTgt spid="14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48"/>
                                        </p:tgtEl>
                                      </p:cBhvr>
                                    </p:animEffect>
                                    <p:set>
                                      <p:cBhvr>
                                        <p:cTn id="32" dur="1" fill="hold">
                                          <p:stCondLst>
                                            <p:cond delay="499"/>
                                          </p:stCondLst>
                                        </p:cTn>
                                        <p:tgtEl>
                                          <p:spTgt spid="14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49"/>
                                        </p:tgtEl>
                                      </p:cBhvr>
                                    </p:animEffect>
                                    <p:set>
                                      <p:cBhvr>
                                        <p:cTn id="35" dur="1" fill="hold">
                                          <p:stCondLst>
                                            <p:cond delay="499"/>
                                          </p:stCondLst>
                                        </p:cTn>
                                        <p:tgtEl>
                                          <p:spTgt spid="14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50"/>
                                        </p:tgtEl>
                                      </p:cBhvr>
                                    </p:animEffect>
                                    <p:set>
                                      <p:cBhvr>
                                        <p:cTn id="38" dur="1" fill="hold">
                                          <p:stCondLst>
                                            <p:cond delay="499"/>
                                          </p:stCondLst>
                                        </p:cTn>
                                        <p:tgtEl>
                                          <p:spTgt spid="150"/>
                                        </p:tgtEl>
                                        <p:attrNameLst>
                                          <p:attrName>style.visibility</p:attrName>
                                        </p:attrNameLst>
                                      </p:cBhvr>
                                      <p:to>
                                        <p:strVal val="hidden"/>
                                      </p:to>
                                    </p:set>
                                  </p:childTnLst>
                                </p:cTn>
                              </p:par>
                            </p:childTnLst>
                          </p:cTn>
                        </p:par>
                        <p:par>
                          <p:cTn id="39" fill="hold">
                            <p:stCondLst>
                              <p:cond delay="8000"/>
                            </p:stCondLst>
                            <p:childTnLst>
                              <p:par>
                                <p:cTn id="40" presetID="1" presetClass="exit" presetSubtype="0" fill="hold" nodeType="afterEffect">
                                  <p:stCondLst>
                                    <p:cond delay="0"/>
                                  </p:stCondLst>
                                  <p:childTnLst>
                                    <p:set>
                                      <p:cBhvr>
                                        <p:cTn id="41" dur="1" fill="hold">
                                          <p:stCondLst>
                                            <p:cond delay="0"/>
                                          </p:stCondLst>
                                        </p:cTn>
                                        <p:tgtEl>
                                          <p:spTgt spid="152"/>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5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53"/>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57"/>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5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5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5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5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59"/>
                                        </p:tgtEl>
                                        <p:attrNameLst>
                                          <p:attrName>style.visibility</p:attrName>
                                        </p:attrNameLst>
                                      </p:cBhvr>
                                      <p:to>
                                        <p:strVal val="visible"/>
                                      </p:to>
                                    </p:set>
                                    <p:animEffect transition="in" filter="fade">
                                      <p:cBhvr>
                                        <p:cTn id="60" dur="1000"/>
                                        <p:tgtEl>
                                          <p:spTgt spid="159"/>
                                        </p:tgtEl>
                                      </p:cBhvr>
                                    </p:animEffect>
                                    <p:anim calcmode="lin" valueType="num">
                                      <p:cBhvr>
                                        <p:cTn id="61" dur="1000" fill="hold"/>
                                        <p:tgtEl>
                                          <p:spTgt spid="159"/>
                                        </p:tgtEl>
                                        <p:attrNameLst>
                                          <p:attrName>ppt_x</p:attrName>
                                        </p:attrNameLst>
                                      </p:cBhvr>
                                      <p:tavLst>
                                        <p:tav tm="0">
                                          <p:val>
                                            <p:strVal val="#ppt_x"/>
                                          </p:val>
                                        </p:tav>
                                        <p:tav tm="100000">
                                          <p:val>
                                            <p:strVal val="#ppt_x"/>
                                          </p:val>
                                        </p:tav>
                                      </p:tavLst>
                                    </p:anim>
                                    <p:anim calcmode="lin" valueType="num">
                                      <p:cBhvr>
                                        <p:cTn id="62" dur="1000" fill="hold"/>
                                        <p:tgtEl>
                                          <p:spTgt spid="159"/>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22" presetClass="entr" presetSubtype="8" fill="hold" nodeType="afterEffect">
                                  <p:stCondLst>
                                    <p:cond delay="0"/>
                                  </p:stCondLst>
                                  <p:childTnLst>
                                    <p:set>
                                      <p:cBhvr>
                                        <p:cTn id="65" dur="1" fill="hold">
                                          <p:stCondLst>
                                            <p:cond delay="0"/>
                                          </p:stCondLst>
                                        </p:cTn>
                                        <p:tgtEl>
                                          <p:spTgt spid="160"/>
                                        </p:tgtEl>
                                        <p:attrNameLst>
                                          <p:attrName>style.visibility</p:attrName>
                                        </p:attrNameLst>
                                      </p:cBhvr>
                                      <p:to>
                                        <p:strVal val="visible"/>
                                      </p:to>
                                    </p:set>
                                    <p:animEffect transition="in" filter="wipe(left)">
                                      <p:cBhvr>
                                        <p:cTn id="6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7" grpId="1" animBg="1"/>
      <p:bldP spid="148" grpId="0" animBg="1"/>
      <p:bldP spid="148" grpId="1" animBg="1"/>
      <p:bldP spid="149" grpId="0" animBg="1"/>
      <p:bldP spid="149" grpId="1" animBg="1"/>
      <p:bldP spid="150" grpId="0" animBg="1"/>
      <p:bldP spid="15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37675" y="217634"/>
            <a:ext cx="10515600" cy="577135"/>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18</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FE9B6EE7-795E-4235-9489-8D1B17462C6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638668" y="5252687"/>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29" name="Note" descr="Arc Down:  Note">
            <a:extLst>
              <a:ext uri="{FF2B5EF4-FFF2-40B4-BE49-F238E27FC236}">
                <a16:creationId xmlns:a16="http://schemas.microsoft.com/office/drawing/2014/main" id="{6F9FA6F3-6FF5-4A1F-9960-4F3901EFA1D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30" name="Note" descr="Arc Down:  Note">
            <a:extLst>
              <a:ext uri="{FF2B5EF4-FFF2-40B4-BE49-F238E27FC236}">
                <a16:creationId xmlns:a16="http://schemas.microsoft.com/office/drawing/2014/main" id="{20458723-F92C-4F36-BAAD-647752BCAFC0}"/>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41268" y="5127539"/>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1614502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wipe(left)">
                                      <p:cBhvr>
                                        <p:cTn id="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78163" y="146065"/>
            <a:ext cx="10515600" cy="556810"/>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19</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6" name="Group 25">
            <a:extLst>
              <a:ext uri="{FF2B5EF4-FFF2-40B4-BE49-F238E27FC236}">
                <a16:creationId xmlns:a16="http://schemas.microsoft.com/office/drawing/2014/main" id="{25D6B01F-E155-48AD-9929-6C626C85C165}"/>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41268" y="5127539"/>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14" name="Note" descr="Arc Down:  Note">
            <a:extLst>
              <a:ext uri="{FF2B5EF4-FFF2-40B4-BE49-F238E27FC236}">
                <a16:creationId xmlns:a16="http://schemas.microsoft.com/office/drawing/2014/main" id="{C316D80B-BF87-420C-A441-9542B90C8F65}"/>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296237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wipe(left)">
                                      <p:cBhvr>
                                        <p:cTn id="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8FFF88-CEA6-C34C-B423-544B22E0D3E7}"/>
              </a:ext>
            </a:extLst>
          </p:cNvPr>
          <p:cNvSpPr>
            <a:spLocks noGrp="1"/>
          </p:cNvSpPr>
          <p:nvPr>
            <p:ph type="title"/>
          </p:nvPr>
        </p:nvSpPr>
        <p:spPr/>
        <p:txBody>
          <a:bodyPr/>
          <a:lstStyle/>
          <a:p>
            <a:r>
              <a:rPr lang="en-US" dirty="0"/>
              <a:t>Central Questions</a:t>
            </a:r>
          </a:p>
        </p:txBody>
      </p:sp>
      <p:sp>
        <p:nvSpPr>
          <p:cNvPr id="5" name="Content Placeholder 4">
            <a:extLst>
              <a:ext uri="{FF2B5EF4-FFF2-40B4-BE49-F238E27FC236}">
                <a16:creationId xmlns:a16="http://schemas.microsoft.com/office/drawing/2014/main" id="{AE9CB1F0-5F2C-3143-8F07-828539A3A8AC}"/>
              </a:ext>
            </a:extLst>
          </p:cNvPr>
          <p:cNvSpPr>
            <a:spLocks noGrp="1"/>
          </p:cNvSpPr>
          <p:nvPr>
            <p:ph idx="1"/>
          </p:nvPr>
        </p:nvSpPr>
        <p:spPr>
          <a:xfrm>
            <a:off x="838200" y="1825625"/>
            <a:ext cx="7543800" cy="4351338"/>
          </a:xfrm>
        </p:spPr>
        <p:txBody>
          <a:bodyPr>
            <a:normAutofit/>
          </a:bodyPr>
          <a:lstStyle/>
          <a:p>
            <a:r>
              <a:rPr lang="en-US" sz="3200" dirty="0"/>
              <a:t>To what extent is an ISP (or content platform) responsible for the speech on its platform?</a:t>
            </a:r>
          </a:p>
          <a:p>
            <a:endParaRPr lang="en-US" sz="3200" dirty="0"/>
          </a:p>
          <a:p>
            <a:r>
              <a:rPr lang="en-US" sz="3200" dirty="0"/>
              <a:t>To what extent is the cost of Internet a financial nudge towards certain types of content?</a:t>
            </a:r>
          </a:p>
        </p:txBody>
      </p:sp>
    </p:spTree>
    <p:extLst>
      <p:ext uri="{BB962C8B-B14F-4D97-AF65-F5344CB8AC3E}">
        <p14:creationId xmlns:p14="http://schemas.microsoft.com/office/powerpoint/2010/main" val="251282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60954" y="156047"/>
            <a:ext cx="10515600" cy="606053"/>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20</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039CF7AB-289C-4A32-84B5-B1063EEC5CE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29" name="Note" descr="Arc Down:  Note">
            <a:extLst>
              <a:ext uri="{FF2B5EF4-FFF2-40B4-BE49-F238E27FC236}">
                <a16:creationId xmlns:a16="http://schemas.microsoft.com/office/drawing/2014/main" id="{D98FB364-919B-4C7C-AA34-04262E8FD167}"/>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grpSp>
        <p:nvGrpSpPr>
          <p:cNvPr id="50" name="Group 49">
            <a:extLst>
              <a:ext uri="{FF2B5EF4-FFF2-40B4-BE49-F238E27FC236}">
                <a16:creationId xmlns:a16="http://schemas.microsoft.com/office/drawing/2014/main" id="{D4AFC2B0-C35A-46C1-B4F5-C1339BE4C348}"/>
              </a:ext>
            </a:extLst>
          </p:cNvPr>
          <p:cNvGrpSpPr/>
          <p:nvPr/>
        </p:nvGrpSpPr>
        <p:grpSpPr>
          <a:xfrm>
            <a:off x="1317197" y="4793502"/>
            <a:ext cx="748414" cy="748414"/>
            <a:chOff x="3924867" y="5871554"/>
            <a:chExt cx="748414" cy="748414"/>
          </a:xfrm>
        </p:grpSpPr>
        <p:sp>
          <p:nvSpPr>
            <p:cNvPr id="49" name="Oval 48">
              <a:extLst>
                <a:ext uri="{FF2B5EF4-FFF2-40B4-BE49-F238E27FC236}">
                  <a16:creationId xmlns:a16="http://schemas.microsoft.com/office/drawing/2014/main" id="{423882DD-88A9-4486-A9CE-CF7C24714E4F}"/>
                </a:ext>
              </a:extLst>
            </p:cNvPr>
            <p:cNvSpPr/>
            <p:nvPr/>
          </p:nvSpPr>
          <p:spPr>
            <a:xfrm>
              <a:off x="3989512" y="5936199"/>
              <a:ext cx="619125" cy="6191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descr="A picture containing drawing&#10;&#10;Description automatically generated">
              <a:extLst>
                <a:ext uri="{FF2B5EF4-FFF2-40B4-BE49-F238E27FC236}">
                  <a16:creationId xmlns:a16="http://schemas.microsoft.com/office/drawing/2014/main" id="{4EC15CE2-05F1-43B8-A80E-64AE298EA04A}"/>
                </a:ext>
              </a:extLst>
            </p:cNvPr>
            <p:cNvPicPr>
              <a:picLocks noChangeAspect="1"/>
            </p:cNvPicPr>
            <p:nvPr/>
          </p:nvPicPr>
          <p:blipFill>
            <a:blip r:embed="rId23" cstate="print">
              <a:duotone>
                <a:prstClr val="black"/>
                <a:srgbClr val="FA0000">
                  <a:tint val="45000"/>
                  <a:satMod val="400000"/>
                </a:srgbClr>
              </a:duotone>
              <a:extLst>
                <a:ext uri="{28A0092B-C50C-407E-A947-70E740481C1C}">
                  <a14:useLocalDpi xmlns:a14="http://schemas.microsoft.com/office/drawing/2010/main"/>
                </a:ext>
              </a:extLst>
            </a:blip>
            <a:srcRect/>
            <a:stretch>
              <a:fillRect/>
            </a:stretch>
          </p:blipFill>
          <p:spPr>
            <a:xfrm>
              <a:off x="3924867" y="5871554"/>
              <a:ext cx="748414" cy="748414"/>
            </a:xfrm>
            <a:custGeom>
              <a:avLst/>
              <a:gdLst>
                <a:gd name="connsiteX0" fmla="*/ 374207 w 748414"/>
                <a:gd name="connsiteY0" fmla="*/ 69010 h 748414"/>
                <a:gd name="connsiteX1" fmla="*/ 69010 w 748414"/>
                <a:gd name="connsiteY1" fmla="*/ 374207 h 748414"/>
                <a:gd name="connsiteX2" fmla="*/ 374207 w 748414"/>
                <a:gd name="connsiteY2" fmla="*/ 679404 h 748414"/>
                <a:gd name="connsiteX3" fmla="*/ 679404 w 748414"/>
                <a:gd name="connsiteY3" fmla="*/ 374207 h 748414"/>
                <a:gd name="connsiteX4" fmla="*/ 374207 w 748414"/>
                <a:gd name="connsiteY4" fmla="*/ 69010 h 748414"/>
                <a:gd name="connsiteX5" fmla="*/ 0 w 748414"/>
                <a:gd name="connsiteY5" fmla="*/ 0 h 748414"/>
                <a:gd name="connsiteX6" fmla="*/ 748414 w 748414"/>
                <a:gd name="connsiteY6" fmla="*/ 0 h 748414"/>
                <a:gd name="connsiteX7" fmla="*/ 748414 w 748414"/>
                <a:gd name="connsiteY7" fmla="*/ 748414 h 748414"/>
                <a:gd name="connsiteX8" fmla="*/ 0 w 748414"/>
                <a:gd name="connsiteY8" fmla="*/ 748414 h 74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414" h="748414">
                  <a:moveTo>
                    <a:pt x="374207" y="69010"/>
                  </a:moveTo>
                  <a:cubicBezTo>
                    <a:pt x="205651" y="69010"/>
                    <a:pt x="69010" y="205651"/>
                    <a:pt x="69010" y="374207"/>
                  </a:cubicBezTo>
                  <a:cubicBezTo>
                    <a:pt x="69010" y="542763"/>
                    <a:pt x="205651" y="679404"/>
                    <a:pt x="374207" y="679404"/>
                  </a:cubicBezTo>
                  <a:cubicBezTo>
                    <a:pt x="542763" y="679404"/>
                    <a:pt x="679404" y="542763"/>
                    <a:pt x="679404" y="374207"/>
                  </a:cubicBezTo>
                  <a:cubicBezTo>
                    <a:pt x="679404" y="205651"/>
                    <a:pt x="542763" y="69010"/>
                    <a:pt x="374207" y="69010"/>
                  </a:cubicBezTo>
                  <a:close/>
                  <a:moveTo>
                    <a:pt x="0" y="0"/>
                  </a:moveTo>
                  <a:lnTo>
                    <a:pt x="748414" y="0"/>
                  </a:lnTo>
                  <a:lnTo>
                    <a:pt x="748414" y="748414"/>
                  </a:lnTo>
                  <a:lnTo>
                    <a:pt x="0" y="748414"/>
                  </a:lnTo>
                  <a:close/>
                </a:path>
              </a:pathLst>
            </a:custGeom>
          </p:spPr>
        </p:pic>
        <p:sp>
          <p:nvSpPr>
            <p:cNvPr id="32" name="Multiplication Sign 31">
              <a:extLst>
                <a:ext uri="{FF2B5EF4-FFF2-40B4-BE49-F238E27FC236}">
                  <a16:creationId xmlns:a16="http://schemas.microsoft.com/office/drawing/2014/main" id="{B7616CF4-C53E-4EA6-BC24-9DE7DA9A28E6}"/>
                </a:ext>
              </a:extLst>
            </p:cNvPr>
            <p:cNvSpPr/>
            <p:nvPr/>
          </p:nvSpPr>
          <p:spPr>
            <a:xfrm>
              <a:off x="3980904" y="5927591"/>
              <a:ext cx="636340" cy="636340"/>
            </a:xfrm>
            <a:prstGeom prst="mathMultiply">
              <a:avLst>
                <a:gd name="adj1" fmla="val 9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7004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0"/>
                                        </p:tgtEl>
                                      </p:cBhvr>
                                    </p:animEffect>
                                    <p:set>
                                      <p:cBhvr>
                                        <p:cTn id="12" dur="1" fill="hold">
                                          <p:stCondLst>
                                            <p:cond delay="499"/>
                                          </p:stCondLst>
                                        </p:cTn>
                                        <p:tgtEl>
                                          <p:spTgt spid="50"/>
                                        </p:tgtEl>
                                        <p:attrNameLst>
                                          <p:attrName>style.visibility</p:attrName>
                                        </p:attrNameLst>
                                      </p:cBhvr>
                                      <p:to>
                                        <p:strVal val="hidden"/>
                                      </p:to>
                                    </p:set>
                                  </p:childTnLst>
                                </p:cTn>
                              </p:par>
                            </p:childTnLst>
                          </p:cTn>
                        </p:par>
                        <p:par>
                          <p:cTn id="13" fill="hold">
                            <p:stCondLst>
                              <p:cond delay="500"/>
                            </p:stCondLst>
                            <p:childTnLst>
                              <p:par>
                                <p:cTn id="14" presetID="42" presetClass="exit" presetSubtype="0" fill="hold" nodeType="afterEffect">
                                  <p:stCondLst>
                                    <p:cond delay="0"/>
                                  </p:stCondLst>
                                  <p:childTnLst>
                                    <p:animEffect transition="out" filter="fade">
                                      <p:cBhvr>
                                        <p:cTn id="15" dur="1000"/>
                                        <p:tgtEl>
                                          <p:spTgt spid="158"/>
                                        </p:tgtEl>
                                      </p:cBhvr>
                                    </p:animEffect>
                                    <p:anim calcmode="lin" valueType="num">
                                      <p:cBhvr>
                                        <p:cTn id="16" dur="1000"/>
                                        <p:tgtEl>
                                          <p:spTgt spid="158"/>
                                        </p:tgtEl>
                                        <p:attrNameLst>
                                          <p:attrName>ppt_x</p:attrName>
                                        </p:attrNameLst>
                                      </p:cBhvr>
                                      <p:tavLst>
                                        <p:tav tm="0">
                                          <p:val>
                                            <p:strVal val="ppt_x"/>
                                          </p:val>
                                        </p:tav>
                                        <p:tav tm="100000">
                                          <p:val>
                                            <p:strVal val="ppt_x"/>
                                          </p:val>
                                        </p:tav>
                                      </p:tavLst>
                                    </p:anim>
                                    <p:anim calcmode="lin" valueType="num">
                                      <p:cBhvr>
                                        <p:cTn id="17" dur="1000"/>
                                        <p:tgtEl>
                                          <p:spTgt spid="158"/>
                                        </p:tgtEl>
                                        <p:attrNameLst>
                                          <p:attrName>ppt_y</p:attrName>
                                        </p:attrNameLst>
                                      </p:cBhvr>
                                      <p:tavLst>
                                        <p:tav tm="0">
                                          <p:val>
                                            <p:strVal val="ppt_y"/>
                                          </p:val>
                                        </p:tav>
                                        <p:tav tm="100000">
                                          <p:val>
                                            <p:strVal val="ppt_y+.1"/>
                                          </p:val>
                                        </p:tav>
                                      </p:tavLst>
                                    </p:anim>
                                    <p:set>
                                      <p:cBhvr>
                                        <p:cTn id="18" dur="1" fill="hold">
                                          <p:stCondLst>
                                            <p:cond delay="999"/>
                                          </p:stCondLst>
                                        </p:cTn>
                                        <p:tgtEl>
                                          <p:spTgt spid="158"/>
                                        </p:tgtEl>
                                        <p:attrNameLst>
                                          <p:attrName>style.visibility</p:attrName>
                                        </p:attrNameLst>
                                      </p:cBhvr>
                                      <p:to>
                                        <p:strVal val="hidden"/>
                                      </p:to>
                                    </p:set>
                                  </p:childTnLst>
                                </p:cTn>
                              </p:par>
                              <p:par>
                                <p:cTn id="19" presetID="8" presetClass="emph" presetSubtype="0" fill="hold" nodeType="withEffect">
                                  <p:stCondLst>
                                    <p:cond delay="0"/>
                                  </p:stCondLst>
                                  <p:childTnLst>
                                    <p:animRot by="-5400000">
                                      <p:cBhvr>
                                        <p:cTn id="20" dur="1000" fill="hold"/>
                                        <p:tgtEl>
                                          <p:spTgt spid="1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0" y="76170"/>
            <a:ext cx="10515600" cy="592019"/>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21</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6"/>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5" cstate="hqprint">
              <a:duotone>
                <a:schemeClr val="bg2">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039CF7AB-289C-4A32-84B5-B1063EEC5CE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5" cstate="hqprint">
              <a:duotone>
                <a:schemeClr val="bg2">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19" cstate="hqprint">
              <a:duotone>
                <a:schemeClr val="bg2">
                  <a:shade val="45000"/>
                  <a:satMod val="135000"/>
                </a:schemeClr>
                <a:prstClr val="white"/>
              </a:duotone>
              <a:extLst>
                <a:ext uri="{BEBA8EAE-BF5A-486C-A8C5-ECC9F3942E4B}">
                  <a14:imgProps xmlns:a14="http://schemas.microsoft.com/office/drawing/2010/main">
                    <a14:imgLayer r:embed="rId20">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29" name="Note" descr="Arc Down:  Note">
            <a:extLst>
              <a:ext uri="{FF2B5EF4-FFF2-40B4-BE49-F238E27FC236}">
                <a16:creationId xmlns:a16="http://schemas.microsoft.com/office/drawing/2014/main" id="{D98FB364-919B-4C7C-AA34-04262E8FD167}"/>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sp>
        <p:nvSpPr>
          <p:cNvPr id="114" name="Rectangle 113">
            <a:extLst>
              <a:ext uri="{FF2B5EF4-FFF2-40B4-BE49-F238E27FC236}">
                <a16:creationId xmlns:a16="http://schemas.microsoft.com/office/drawing/2014/main" id="{B595F086-EE54-45F1-88F9-BF15F6ABFED7}"/>
              </a:ext>
            </a:extLst>
          </p:cNvPr>
          <p:cNvSpPr/>
          <p:nvPr/>
        </p:nvSpPr>
        <p:spPr>
          <a:xfrm>
            <a:off x="657354" y="10508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21"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6"/>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8" name="Note">
            <a:extLst>
              <a:ext uri="{FF2B5EF4-FFF2-40B4-BE49-F238E27FC236}">
                <a16:creationId xmlns:a16="http://schemas.microsoft.com/office/drawing/2014/main" id="{DFB43243-3AFD-40A0-934C-6A9443C4CD44}"/>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657354" y="1050869"/>
            <a:ext cx="488691" cy="488691"/>
          </a:xfrm>
          <a:prstGeom prst="rect">
            <a:avLst/>
          </a:prstGeom>
          <a:ln w="19050">
            <a:noFill/>
          </a:ln>
          <a:effectLst/>
        </p:spPr>
      </p:pic>
      <p:pic>
        <p:nvPicPr>
          <p:cNvPr id="131" name="Note" descr="Arc Down:  Note">
            <a:extLst>
              <a:ext uri="{FF2B5EF4-FFF2-40B4-BE49-F238E27FC236}">
                <a16:creationId xmlns:a16="http://schemas.microsoft.com/office/drawing/2014/main" id="{37C1AD9C-6042-4835-879C-94F4AF169D49}"/>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1460563" y="4900539"/>
            <a:ext cx="488691" cy="488691"/>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32" name="Picture 131" descr="A picture containing drawing&#10;&#10;Description automatically generated">
            <a:extLst>
              <a:ext uri="{FF2B5EF4-FFF2-40B4-BE49-F238E27FC236}">
                <a16:creationId xmlns:a16="http://schemas.microsoft.com/office/drawing/2014/main" id="{A51E8C57-036D-4FBF-8BA5-602670CB2707}"/>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357478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heel(1)">
                                      <p:cBhvr>
                                        <p:cTn id="7" dur="2000"/>
                                        <p:tgtEl>
                                          <p:spTgt spid="114"/>
                                        </p:tgtEl>
                                      </p:cBhvr>
                                    </p:animEffect>
                                  </p:childTnLst>
                                </p:cTn>
                              </p:par>
                            </p:childTnLst>
                          </p:cTn>
                        </p:par>
                        <p:par>
                          <p:cTn id="8" fill="hold">
                            <p:stCondLst>
                              <p:cond delay="2000"/>
                            </p:stCondLst>
                            <p:childTnLst>
                              <p:par>
                                <p:cTn id="9" presetID="37" presetClass="path" presetSubtype="0" accel="50000" decel="50000" fill="hold" nodeType="afterEffect">
                                  <p:stCondLst>
                                    <p:cond delay="0"/>
                                  </p:stCondLst>
                                  <p:childTnLst>
                                    <p:animMotion origin="layout" path="M -0.00026 1.11111E-6 L 0.07526 0.04444 L 0.17838 0.10764 C 0.17396 0.17315 0.17305 0.2368 0.16888 0.30255 L 0.29167 0.51389 C 0.24153 0.54514 0.19114 0.59097 0.14114 0.62268 C 0.11614 0.60162 0.09466 0.56065 0.06588 0.56134 " pathEditMode="relative" rAng="0" ptsTypes="AAAAAAA">
                                      <p:cBhvr>
                                        <p:cTn id="10" dur="8000" fill="hold"/>
                                        <p:tgtEl>
                                          <p:spTgt spid="128"/>
                                        </p:tgtEl>
                                        <p:attrNameLst>
                                          <p:attrName>ppt_x</p:attrName>
                                          <p:attrName>ppt_y</p:attrName>
                                        </p:attrNameLst>
                                      </p:cBhvr>
                                      <p:rCtr x="14596" y="31134"/>
                                    </p:animMotion>
                                  </p:childTnLst>
                                </p:cTn>
                              </p:par>
                              <p:par>
                                <p:cTn id="11" presetID="10" presetClass="exit" presetSubtype="0" fill="hold" grpId="1" nodeType="withEffect">
                                  <p:stCondLst>
                                    <p:cond delay="0"/>
                                  </p:stCondLst>
                                  <p:childTnLst>
                                    <p:animEffect transition="out" filter="fade">
                                      <p:cBhvr>
                                        <p:cTn id="12" dur="500"/>
                                        <p:tgtEl>
                                          <p:spTgt spid="114"/>
                                        </p:tgtEl>
                                      </p:cBhvr>
                                    </p:animEffect>
                                    <p:set>
                                      <p:cBhvr>
                                        <p:cTn id="13" dur="1" fill="hold">
                                          <p:stCondLst>
                                            <p:cond delay="499"/>
                                          </p:stCondLst>
                                        </p:cTn>
                                        <p:tgtEl>
                                          <p:spTgt spid="114"/>
                                        </p:tgtEl>
                                        <p:attrNameLst>
                                          <p:attrName>style.visibility</p:attrName>
                                        </p:attrNameLst>
                                      </p:cBhvr>
                                      <p:to>
                                        <p:strVal val="hidden"/>
                                      </p:to>
                                    </p:set>
                                  </p:childTnLst>
                                </p:cTn>
                              </p:par>
                            </p:childTnLst>
                          </p:cTn>
                        </p:par>
                        <p:par>
                          <p:cTn id="14" fill="hold">
                            <p:stCondLst>
                              <p:cond delay="10000"/>
                            </p:stCondLst>
                            <p:childTnLst>
                              <p:par>
                                <p:cTn id="15" presetID="1" presetClass="exit" presetSubtype="0" fill="hold" nodeType="afterEffect">
                                  <p:stCondLst>
                                    <p:cond delay="0"/>
                                  </p:stCondLst>
                                  <p:childTnLst>
                                    <p:set>
                                      <p:cBhvr>
                                        <p:cTn id="16" dur="1" fill="hold">
                                          <p:stCondLst>
                                            <p:cond delay="0"/>
                                          </p:stCondLst>
                                        </p:cTn>
                                        <p:tgtEl>
                                          <p:spTgt spid="12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par>
                          <p:cTn id="19" fill="hold">
                            <p:stCondLst>
                              <p:cond delay="10000"/>
                            </p:stCondLst>
                            <p:childTnLst>
                              <p:par>
                                <p:cTn id="20" presetID="22" presetClass="entr" presetSubtype="8" fill="hold" nodeType="after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wipe(left)">
                                      <p:cBhvr>
                                        <p:cTn id="2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3FAA0AA1-EE6E-7843-8D96-DD1870BCABB4}"/>
              </a:ext>
            </a:extLst>
          </p:cNvPr>
          <p:cNvSpPr>
            <a:spLocks noGrp="1" noChangeArrowheads="1"/>
          </p:cNvSpPr>
          <p:nvPr>
            <p:ph type="title"/>
          </p:nvPr>
        </p:nvSpPr>
        <p:spPr>
          <a:effectLst/>
        </p:spPr>
        <p:txBody>
          <a:bodyPr/>
          <a:lstStyle/>
          <a:p>
            <a:pPr eaLnBrk="1" hangingPunct="1"/>
            <a:r>
              <a:rPr lang="en-US" altLang="en-US" sz="4000" b="1" dirty="0">
                <a:effectLst>
                  <a:outerShdw blurRad="38100" dist="38100" dir="2700000" algn="tl">
                    <a:srgbClr val="C0C0C0"/>
                  </a:outerShdw>
                </a:effectLst>
                <a:latin typeface="Calibri" panose="020F0502020204030204" pitchFamily="34" charset="0"/>
                <a:ea typeface="ＭＳ Ｐゴシック" panose="020B0600070205080204" pitchFamily="34" charset="-128"/>
                <a:cs typeface="Calibri" panose="020F0502020204030204" pitchFamily="34" charset="0"/>
              </a:rPr>
              <a:t>Piece Selection</a:t>
            </a:r>
            <a:endParaRPr lang="en-US" altLang="en-US" sz="4000" b="1"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771" name="Rectangle 3">
            <a:extLst>
              <a:ext uri="{FF2B5EF4-FFF2-40B4-BE49-F238E27FC236}">
                <a16:creationId xmlns:a16="http://schemas.microsoft.com/office/drawing/2014/main" id="{3DD61EE4-6C11-FE49-99F7-C3A91B9725AC}"/>
              </a:ext>
            </a:extLst>
          </p:cNvPr>
          <p:cNvSpPr>
            <a:spLocks noGrp="1" noChangeArrowheads="1"/>
          </p:cNvSpPr>
          <p:nvPr>
            <p:ph idx="1"/>
          </p:nvPr>
        </p:nvSpPr>
        <p:spPr/>
        <p:txBody>
          <a:bodyPr>
            <a:normAutofit/>
          </a:bodyPr>
          <a:lstStyle/>
          <a:p>
            <a:pPr eaLnBrk="1" hangingPunct="1"/>
            <a: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Strict Priority</a:t>
            </a:r>
            <a:b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br>
            <a:endPar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altLang="en-US" sz="4000" dirty="0">
                <a:solidFill>
                  <a:srgbClr val="FF0B00"/>
                </a:solidFill>
                <a:latin typeface="Calibri" panose="020F0502020204030204" pitchFamily="34" charset="0"/>
                <a:ea typeface="ＭＳ Ｐゴシック" panose="020B0600070205080204" pitchFamily="34" charset="-128"/>
                <a:cs typeface="Calibri" panose="020F0502020204030204" pitchFamily="34" charset="0"/>
              </a:rPr>
              <a:t>Rarest First</a:t>
            </a:r>
          </a:p>
          <a:p>
            <a:pPr lvl="1" eaLnBrk="1" hangingPunct="1"/>
            <a: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General rule</a:t>
            </a:r>
            <a:b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br>
            <a:endPar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Random First Piece</a:t>
            </a:r>
          </a:p>
          <a:p>
            <a:pPr lvl="1" eaLnBrk="1" hangingPunct="1"/>
            <a: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Special case, at the beginning</a:t>
            </a:r>
          </a:p>
        </p:txBody>
      </p:sp>
    </p:spTree>
    <p:extLst>
      <p:ext uri="{BB962C8B-B14F-4D97-AF65-F5344CB8AC3E}">
        <p14:creationId xmlns:p14="http://schemas.microsoft.com/office/powerpoint/2010/main" val="2683893794"/>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9E07737C-037A-2049-A3D7-BE0624FFBFD4}"/>
              </a:ext>
            </a:extLst>
          </p:cNvPr>
          <p:cNvSpPr>
            <a:spLocks noGrp="1" noChangeArrowheads="1"/>
          </p:cNvSpPr>
          <p:nvPr>
            <p:ph type="title"/>
          </p:nvPr>
        </p:nvSpPr>
        <p:spPr/>
        <p:txBody>
          <a:bodyPr/>
          <a:lstStyle/>
          <a:p>
            <a:pPr eaLnBrk="1" hangingPunct="1"/>
            <a:r>
              <a:rPr lang="en-US" altLang="en-US" dirty="0">
                <a:latin typeface="Calibri" panose="020F0502020204030204" pitchFamily="34" charset="0"/>
                <a:ea typeface="ＭＳ Ｐゴシック" panose="020B0600070205080204" pitchFamily="34" charset="-128"/>
                <a:cs typeface="Calibri" panose="020F0502020204030204" pitchFamily="34" charset="0"/>
              </a:rPr>
              <a:t>Random First Piece</a:t>
            </a:r>
          </a:p>
        </p:txBody>
      </p:sp>
      <p:sp>
        <p:nvSpPr>
          <p:cNvPr id="34819" name="Rectangle 3">
            <a:extLst>
              <a:ext uri="{FF2B5EF4-FFF2-40B4-BE49-F238E27FC236}">
                <a16:creationId xmlns:a16="http://schemas.microsoft.com/office/drawing/2014/main" id="{4589A3EC-2984-6C4D-AFE7-E96DDAF84B02}"/>
              </a:ext>
            </a:extLst>
          </p:cNvPr>
          <p:cNvSpPr>
            <a:spLocks noGrp="1" noChangeArrowheads="1"/>
          </p:cNvSpPr>
          <p:nvPr>
            <p:ph type="body" idx="1"/>
          </p:nvPr>
        </p:nvSpPr>
        <p:spPr/>
        <p:txBody>
          <a:bodyPr>
            <a:normAutofit/>
          </a:bodyPr>
          <a:lstStyle/>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Initially, a peer has nothing to trade</a:t>
            </a:r>
          </a:p>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Important to get a complete piece ASAP</a:t>
            </a:r>
          </a:p>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Select a random piece of the file and download it</a:t>
            </a:r>
          </a:p>
          <a:p>
            <a:pPr eaLnBrk="1" hangingPunct="1"/>
            <a:endParaRPr lang="en-US" altLang="en-US" sz="3600" dirty="0">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3836920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7C3C267-A3F6-4A4F-9F45-9C5C4A3BEB99}"/>
              </a:ext>
            </a:extLst>
          </p:cNvPr>
          <p:cNvSpPr>
            <a:spLocks noGrp="1" noChangeArrowheads="1"/>
          </p:cNvSpPr>
          <p:nvPr>
            <p:ph type="title"/>
          </p:nvPr>
        </p:nvSpPr>
        <p:spPr>
          <a:xfrm>
            <a:off x="718930" y="228600"/>
            <a:ext cx="7772400" cy="1143000"/>
          </a:xfrm>
        </p:spPr>
        <p:txBody>
          <a:bodyPr/>
          <a:lstStyle/>
          <a:p>
            <a:pPr eaLnBrk="1" hangingPunct="1"/>
            <a:r>
              <a:rPr lang="en-US" altLang="en-US" sz="4000" dirty="0">
                <a:latin typeface="Calibri" panose="020F0502020204030204" pitchFamily="34" charset="0"/>
                <a:ea typeface="ＭＳ Ｐゴシック" panose="020B0600070205080204" pitchFamily="34" charset="-128"/>
                <a:cs typeface="Calibri" panose="020F0502020204030204" pitchFamily="34" charset="0"/>
              </a:rPr>
              <a:t>Rarest Piece First</a:t>
            </a:r>
          </a:p>
        </p:txBody>
      </p:sp>
      <p:sp>
        <p:nvSpPr>
          <p:cNvPr id="35843" name="Rectangle 3">
            <a:extLst>
              <a:ext uri="{FF2B5EF4-FFF2-40B4-BE49-F238E27FC236}">
                <a16:creationId xmlns:a16="http://schemas.microsoft.com/office/drawing/2014/main" id="{65D5A628-092C-5E45-8C88-66615BB1D517}"/>
              </a:ext>
            </a:extLst>
          </p:cNvPr>
          <p:cNvSpPr>
            <a:spLocks noGrp="1" noChangeArrowheads="1"/>
          </p:cNvSpPr>
          <p:nvPr>
            <p:ph type="body" idx="1"/>
          </p:nvPr>
        </p:nvSpPr>
        <p:spPr>
          <a:xfrm>
            <a:off x="599661" y="1477618"/>
            <a:ext cx="10522226" cy="4114800"/>
          </a:xfrm>
        </p:spPr>
        <p:txBody>
          <a:bodyPr>
            <a:normAutofit/>
          </a:bodyPr>
          <a:lstStyle/>
          <a:p>
            <a:pPr eaLnBrk="1" hangingPunct="1">
              <a:lnSpc>
                <a:spcPct val="135000"/>
              </a:lnSpc>
            </a:pP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Determine the pieces that are </a:t>
            </a:r>
            <a:r>
              <a:rPr lang="en-US" altLang="en-US" sz="3600" dirty="0">
                <a:solidFill>
                  <a:srgbClr val="FF0000"/>
                </a:solidFill>
                <a:latin typeface="Calibri" panose="020F0502020204030204" pitchFamily="34" charset="0"/>
                <a:ea typeface="ＭＳ Ｐゴシック" panose="020B0600070205080204" pitchFamily="34" charset="-128"/>
                <a:cs typeface="Calibri" panose="020F0502020204030204" pitchFamily="34" charset="0"/>
              </a:rPr>
              <a:t>most rare</a:t>
            </a: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 among your peers, and download those first.</a:t>
            </a:r>
          </a:p>
          <a:p>
            <a:pPr eaLnBrk="1" hangingPunct="1">
              <a:lnSpc>
                <a:spcPct val="135000"/>
              </a:lnSpc>
            </a:pPr>
            <a:endParaRPr lang="en-US" altLang="en-US" sz="3600"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lnSpc>
                <a:spcPct val="135000"/>
              </a:lnSpc>
            </a:pP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This ensures that the most commonly available pieces are left until the end to download.</a:t>
            </a:r>
          </a:p>
        </p:txBody>
      </p:sp>
    </p:spTree>
    <p:extLst>
      <p:ext uri="{BB962C8B-B14F-4D97-AF65-F5344CB8AC3E}">
        <p14:creationId xmlns:p14="http://schemas.microsoft.com/office/powerpoint/2010/main" val="803055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0436-6003-3E4F-A795-07DB25D8BD3D}"/>
              </a:ext>
            </a:extLst>
          </p:cNvPr>
          <p:cNvSpPr>
            <a:spLocks noGrp="1"/>
          </p:cNvSpPr>
          <p:nvPr>
            <p:ph type="title"/>
          </p:nvPr>
        </p:nvSpPr>
        <p:spPr/>
        <p:txBody>
          <a:bodyPr/>
          <a:lstStyle/>
          <a:p>
            <a:r>
              <a:rPr lang="en-US" dirty="0"/>
              <a:t>P2P and Copyright: Important Considerations</a:t>
            </a:r>
          </a:p>
        </p:txBody>
      </p:sp>
      <p:sp>
        <p:nvSpPr>
          <p:cNvPr id="3" name="Content Placeholder 2">
            <a:extLst>
              <a:ext uri="{FF2B5EF4-FFF2-40B4-BE49-F238E27FC236}">
                <a16:creationId xmlns:a16="http://schemas.microsoft.com/office/drawing/2014/main" id="{DB36A05E-32FA-A544-9A61-D9024490B38F}"/>
              </a:ext>
            </a:extLst>
          </p:cNvPr>
          <p:cNvSpPr>
            <a:spLocks noGrp="1"/>
          </p:cNvSpPr>
          <p:nvPr>
            <p:ph idx="1"/>
          </p:nvPr>
        </p:nvSpPr>
        <p:spPr>
          <a:xfrm>
            <a:off x="536028" y="1784726"/>
            <a:ext cx="10817772" cy="4351338"/>
          </a:xfrm>
        </p:spPr>
        <p:txBody>
          <a:bodyPr/>
          <a:lstStyle/>
          <a:p>
            <a:r>
              <a:rPr lang="en-US" b="1" dirty="0">
                <a:solidFill>
                  <a:srgbClr val="C00000"/>
                </a:solidFill>
              </a:rPr>
              <a:t>Not every peer has the entire file</a:t>
            </a:r>
            <a:r>
              <a:rPr lang="en-US" dirty="0"/>
              <a:t>, or even a usable piece of it.</a:t>
            </a:r>
          </a:p>
          <a:p>
            <a:pPr lvl="1"/>
            <a:r>
              <a:rPr lang="en-US" dirty="0"/>
              <a:t>P2P filesharing can suffer from “</a:t>
            </a:r>
            <a:r>
              <a:rPr lang="en-US" dirty="0" err="1"/>
              <a:t>leechers</a:t>
            </a:r>
            <a:r>
              <a:rPr lang="en-US" dirty="0"/>
              <a:t>” and “</a:t>
            </a:r>
            <a:r>
              <a:rPr lang="en-US" dirty="0" err="1"/>
              <a:t>freeriders</a:t>
            </a:r>
            <a:r>
              <a:rPr lang="en-US" dirty="0"/>
              <a:t>”</a:t>
            </a:r>
          </a:p>
          <a:p>
            <a:pPr lvl="1"/>
            <a:r>
              <a:rPr lang="en-US" dirty="0"/>
              <a:t>Peers may not always contain the complete copy of a file</a:t>
            </a:r>
          </a:p>
          <a:p>
            <a:pPr lvl="1"/>
            <a:r>
              <a:rPr lang="en-US" dirty="0"/>
              <a:t>Sometimes, even a “swarm” may not contain a complete copy of the file</a:t>
            </a:r>
          </a:p>
          <a:p>
            <a:pPr lvl="1"/>
            <a:endParaRPr lang="en-US" dirty="0"/>
          </a:p>
          <a:p>
            <a:r>
              <a:rPr lang="en-US" dirty="0"/>
              <a:t>Peers </a:t>
            </a:r>
            <a:r>
              <a:rPr lang="en-US" b="1" dirty="0">
                <a:solidFill>
                  <a:srgbClr val="C00000"/>
                </a:solidFill>
              </a:rPr>
              <a:t>have incentives to lie </a:t>
            </a:r>
            <a:r>
              <a:rPr lang="en-US" dirty="0"/>
              <a:t>about the pieces of the file that they have.</a:t>
            </a:r>
          </a:p>
          <a:p>
            <a:pPr lvl="1"/>
            <a:r>
              <a:rPr lang="en-US" dirty="0"/>
              <a:t>Having “rare” pieces of a file can result in more offers to trade pieces.</a:t>
            </a:r>
          </a:p>
          <a:p>
            <a:pPr lvl="1"/>
            <a:r>
              <a:rPr lang="en-US" dirty="0"/>
              <a:t>Peers can simply say that they have pieces that they do not have.</a:t>
            </a:r>
          </a:p>
          <a:p>
            <a:pPr lvl="1"/>
            <a:r>
              <a:rPr lang="en-US" dirty="0"/>
              <a:t>It is incumbent on the recipient to check those files.</a:t>
            </a:r>
          </a:p>
        </p:txBody>
      </p:sp>
    </p:spTree>
    <p:extLst>
      <p:ext uri="{BB962C8B-B14F-4D97-AF65-F5344CB8AC3E}">
        <p14:creationId xmlns:p14="http://schemas.microsoft.com/office/powerpoint/2010/main" val="1694043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242D-D342-CF4E-8383-C13C84B3A6EF}"/>
              </a:ext>
            </a:extLst>
          </p:cNvPr>
          <p:cNvSpPr>
            <a:spLocks noGrp="1"/>
          </p:cNvSpPr>
          <p:nvPr>
            <p:ph type="title"/>
          </p:nvPr>
        </p:nvSpPr>
        <p:spPr/>
        <p:txBody>
          <a:bodyPr/>
          <a:lstStyle/>
          <a:p>
            <a:r>
              <a:rPr lang="en-US" dirty="0"/>
              <a:t>Copyright Enforcement Systems</a:t>
            </a:r>
          </a:p>
        </p:txBody>
      </p:sp>
      <p:sp>
        <p:nvSpPr>
          <p:cNvPr id="3" name="Content Placeholder 2">
            <a:extLst>
              <a:ext uri="{FF2B5EF4-FFF2-40B4-BE49-F238E27FC236}">
                <a16:creationId xmlns:a16="http://schemas.microsoft.com/office/drawing/2014/main" id="{B7F7937A-FE87-104A-9789-5425ABF411B6}"/>
              </a:ext>
            </a:extLst>
          </p:cNvPr>
          <p:cNvSpPr>
            <a:spLocks noGrp="1"/>
          </p:cNvSpPr>
          <p:nvPr>
            <p:ph idx="1"/>
          </p:nvPr>
        </p:nvSpPr>
        <p:spPr/>
        <p:txBody>
          <a:bodyPr>
            <a:normAutofit fontScale="92500" lnSpcReduction="10000"/>
          </a:bodyPr>
          <a:lstStyle/>
          <a:p>
            <a:r>
              <a:rPr lang="en-US" sz="3600" dirty="0"/>
              <a:t>Examples of products</a:t>
            </a:r>
          </a:p>
          <a:p>
            <a:pPr lvl="1"/>
            <a:r>
              <a:rPr lang="en-US" sz="3200" dirty="0" err="1"/>
              <a:t>MarkMonitor</a:t>
            </a:r>
            <a:endParaRPr lang="en-US" sz="3200" dirty="0"/>
          </a:p>
          <a:p>
            <a:pPr lvl="1"/>
            <a:r>
              <a:rPr lang="en-US" sz="3200" dirty="0" err="1"/>
              <a:t>RightsCorp</a:t>
            </a:r>
            <a:endParaRPr lang="en-US" sz="3200" dirty="0"/>
          </a:p>
          <a:p>
            <a:pPr lvl="1"/>
            <a:endParaRPr lang="en-US" sz="3200" dirty="0"/>
          </a:p>
          <a:p>
            <a:r>
              <a:rPr lang="en-US" sz="3600" dirty="0"/>
              <a:t>High-level technical approach</a:t>
            </a:r>
          </a:p>
          <a:p>
            <a:pPr lvl="1"/>
            <a:r>
              <a:rPr lang="en-US" sz="3200" dirty="0"/>
              <a:t>Scanning</a:t>
            </a:r>
          </a:p>
          <a:p>
            <a:pPr lvl="2"/>
            <a:r>
              <a:rPr lang="en-US" sz="2800" dirty="0"/>
              <a:t>Join the peer-to-peer network</a:t>
            </a:r>
          </a:p>
          <a:p>
            <a:pPr lvl="2"/>
            <a:r>
              <a:rPr lang="en-US" sz="2800" dirty="0"/>
              <a:t>Search for content</a:t>
            </a:r>
          </a:p>
          <a:p>
            <a:pPr lvl="2"/>
            <a:r>
              <a:rPr lang="en-US" sz="2800" dirty="0"/>
              <a:t>Identify subscriber based on IP address</a:t>
            </a:r>
          </a:p>
          <a:p>
            <a:pPr lvl="1"/>
            <a:r>
              <a:rPr lang="en-US" sz="3200" dirty="0"/>
              <a:t>Sending notices (typically by email)</a:t>
            </a:r>
          </a:p>
        </p:txBody>
      </p:sp>
    </p:spTree>
    <p:extLst>
      <p:ext uri="{BB962C8B-B14F-4D97-AF65-F5344CB8AC3E}">
        <p14:creationId xmlns:p14="http://schemas.microsoft.com/office/powerpoint/2010/main" val="2708040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8E3-15B6-AF43-8DEA-9372321A4391}"/>
              </a:ext>
            </a:extLst>
          </p:cNvPr>
          <p:cNvSpPr>
            <a:spLocks noGrp="1"/>
          </p:cNvSpPr>
          <p:nvPr>
            <p:ph type="title"/>
          </p:nvPr>
        </p:nvSpPr>
        <p:spPr/>
        <p:txBody>
          <a:bodyPr/>
          <a:lstStyle/>
          <a:p>
            <a:r>
              <a:rPr lang="en-US" dirty="0"/>
              <a:t>Copyright Enforcement: Design Decisions</a:t>
            </a:r>
          </a:p>
        </p:txBody>
      </p:sp>
      <p:sp>
        <p:nvSpPr>
          <p:cNvPr id="3" name="Content Placeholder 2">
            <a:extLst>
              <a:ext uri="{FF2B5EF4-FFF2-40B4-BE49-F238E27FC236}">
                <a16:creationId xmlns:a16="http://schemas.microsoft.com/office/drawing/2014/main" id="{8F2593E1-8037-5542-B2A8-1E2E1A735F84}"/>
              </a:ext>
            </a:extLst>
          </p:cNvPr>
          <p:cNvSpPr>
            <a:spLocks noGrp="1"/>
          </p:cNvSpPr>
          <p:nvPr>
            <p:ph idx="1"/>
          </p:nvPr>
        </p:nvSpPr>
        <p:spPr/>
        <p:txBody>
          <a:bodyPr/>
          <a:lstStyle/>
          <a:p>
            <a:r>
              <a:rPr lang="en-US" dirty="0"/>
              <a:t>How much of a file to download?  Any of it?</a:t>
            </a:r>
            <a:br>
              <a:rPr lang="en-US" dirty="0"/>
            </a:br>
            <a:r>
              <a:rPr lang="en-US" dirty="0"/>
              <a:t>(Is complete file needed?)</a:t>
            </a:r>
          </a:p>
          <a:p>
            <a:r>
              <a:rPr lang="en-US" dirty="0"/>
              <a:t>When to verify the content? (Once? Every time?)</a:t>
            </a:r>
          </a:p>
          <a:p>
            <a:r>
              <a:rPr lang="en-US" dirty="0"/>
              <a:t>Is verification based on part of the file, the entire file, or metadata?</a:t>
            </a:r>
          </a:p>
          <a:p>
            <a:r>
              <a:rPr lang="en-US" dirty="0"/>
              <a:t>What is verification based on?</a:t>
            </a:r>
          </a:p>
          <a:p>
            <a:pPr lvl="1"/>
            <a:r>
              <a:rPr lang="en-US" dirty="0"/>
              <a:t>Advertised hash of the file?</a:t>
            </a:r>
          </a:p>
          <a:p>
            <a:pPr lvl="1"/>
            <a:r>
              <a:rPr lang="en-US" dirty="0"/>
              <a:t>Manual verification?</a:t>
            </a:r>
          </a:p>
          <a:p>
            <a:pPr lvl="1"/>
            <a:r>
              <a:rPr lang="en-US" dirty="0"/>
              <a:t>Fingerprint match based on part of the file? All of the file?</a:t>
            </a:r>
          </a:p>
          <a:p>
            <a:endParaRPr lang="en-US" dirty="0"/>
          </a:p>
          <a:p>
            <a:endParaRPr lang="en-US" dirty="0"/>
          </a:p>
          <a:p>
            <a:endParaRPr lang="en-US" dirty="0"/>
          </a:p>
        </p:txBody>
      </p:sp>
    </p:spTree>
    <p:extLst>
      <p:ext uri="{BB962C8B-B14F-4D97-AF65-F5344CB8AC3E}">
        <p14:creationId xmlns:p14="http://schemas.microsoft.com/office/powerpoint/2010/main" val="2434708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ADAB-BFB2-7143-952D-B45F70339816}"/>
              </a:ext>
            </a:extLst>
          </p:cNvPr>
          <p:cNvSpPr>
            <a:spLocks noGrp="1"/>
          </p:cNvSpPr>
          <p:nvPr>
            <p:ph type="title"/>
          </p:nvPr>
        </p:nvSpPr>
        <p:spPr/>
        <p:txBody>
          <a:bodyPr/>
          <a:lstStyle/>
          <a:p>
            <a:r>
              <a:rPr lang="en-US" dirty="0"/>
              <a:t>Copyright Enforcement Process</a:t>
            </a:r>
          </a:p>
        </p:txBody>
      </p:sp>
      <p:sp>
        <p:nvSpPr>
          <p:cNvPr id="3" name="Content Placeholder 2">
            <a:extLst>
              <a:ext uri="{FF2B5EF4-FFF2-40B4-BE49-F238E27FC236}">
                <a16:creationId xmlns:a16="http://schemas.microsoft.com/office/drawing/2014/main" id="{3A978C2A-EF64-C645-B0FA-6860BC4C894F}"/>
              </a:ext>
            </a:extLst>
          </p:cNvPr>
          <p:cNvSpPr>
            <a:spLocks noGrp="1"/>
          </p:cNvSpPr>
          <p:nvPr>
            <p:ph idx="1"/>
          </p:nvPr>
        </p:nvSpPr>
        <p:spPr>
          <a:xfrm>
            <a:off x="838200" y="1825624"/>
            <a:ext cx="4668078" cy="4465845"/>
          </a:xfrm>
        </p:spPr>
        <p:txBody>
          <a:bodyPr>
            <a:normAutofit fontScale="92500" lnSpcReduction="10000"/>
          </a:bodyPr>
          <a:lstStyle/>
          <a:p>
            <a:r>
              <a:rPr lang="en-US" dirty="0"/>
              <a:t>Some combination of manual review and automated scanning</a:t>
            </a:r>
          </a:p>
          <a:p>
            <a:r>
              <a:rPr lang="en-US" dirty="0"/>
              <a:t>For each infringer, the scanning agent gathers “evidence”</a:t>
            </a:r>
          </a:p>
          <a:p>
            <a:pPr lvl="1"/>
            <a:r>
              <a:rPr lang="en-US" dirty="0"/>
              <a:t>IP address</a:t>
            </a:r>
          </a:p>
          <a:p>
            <a:pPr lvl="1"/>
            <a:r>
              <a:rPr lang="en-US" dirty="0"/>
              <a:t>Time</a:t>
            </a:r>
          </a:p>
          <a:p>
            <a:pPr lvl="1"/>
            <a:r>
              <a:rPr lang="en-US" dirty="0"/>
              <a:t>ISP</a:t>
            </a:r>
          </a:p>
          <a:p>
            <a:pPr lvl="1"/>
            <a:r>
              <a:rPr lang="en-US" dirty="0"/>
              <a:t>SHA1 hash of file advertised by tracker</a:t>
            </a:r>
          </a:p>
          <a:p>
            <a:pPr lvl="1"/>
            <a:r>
              <a:rPr lang="en-US" dirty="0"/>
              <a:t>Network path to IP address/client</a:t>
            </a:r>
          </a:p>
          <a:p>
            <a:pPr lvl="1"/>
            <a:r>
              <a:rPr lang="en-US" dirty="0"/>
              <a:t>…</a:t>
            </a:r>
          </a:p>
          <a:p>
            <a:pPr marL="0" indent="0">
              <a:buNone/>
            </a:pPr>
            <a:endParaRPr lang="en-US" dirty="0"/>
          </a:p>
        </p:txBody>
      </p:sp>
      <p:pic>
        <p:nvPicPr>
          <p:cNvPr id="4" name="Picture 3">
            <a:extLst>
              <a:ext uri="{FF2B5EF4-FFF2-40B4-BE49-F238E27FC236}">
                <a16:creationId xmlns:a16="http://schemas.microsoft.com/office/drawing/2014/main" id="{F23B5112-1B87-9C44-9CA0-B4B248ECD58E}"/>
              </a:ext>
            </a:extLst>
          </p:cNvPr>
          <p:cNvPicPr>
            <a:picLocks noChangeAspect="1"/>
          </p:cNvPicPr>
          <p:nvPr/>
        </p:nvPicPr>
        <p:blipFill>
          <a:blip r:embed="rId2"/>
          <a:stretch>
            <a:fillRect/>
          </a:stretch>
        </p:blipFill>
        <p:spPr>
          <a:xfrm>
            <a:off x="6103615" y="1672533"/>
            <a:ext cx="5250185" cy="4772026"/>
          </a:xfrm>
          <a:prstGeom prst="rect">
            <a:avLst/>
          </a:prstGeom>
        </p:spPr>
      </p:pic>
    </p:spTree>
    <p:extLst>
      <p:ext uri="{BB962C8B-B14F-4D97-AF65-F5344CB8AC3E}">
        <p14:creationId xmlns:p14="http://schemas.microsoft.com/office/powerpoint/2010/main" val="3515581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5E18-3B6D-7E48-8172-D3CF33A0BCB5}"/>
              </a:ext>
            </a:extLst>
          </p:cNvPr>
          <p:cNvSpPr>
            <a:spLocks noGrp="1"/>
          </p:cNvSpPr>
          <p:nvPr>
            <p:ph type="title"/>
          </p:nvPr>
        </p:nvSpPr>
        <p:spPr>
          <a:xfrm>
            <a:off x="838200" y="365125"/>
            <a:ext cx="6551141" cy="1325563"/>
          </a:xfrm>
        </p:spPr>
        <p:txBody>
          <a:bodyPr/>
          <a:lstStyle/>
          <a:p>
            <a:r>
              <a:rPr lang="en-US" dirty="0"/>
              <a:t>Notifications (to ISP)</a:t>
            </a:r>
          </a:p>
        </p:txBody>
      </p:sp>
      <p:sp>
        <p:nvSpPr>
          <p:cNvPr id="5" name="Content Placeholder 4">
            <a:extLst>
              <a:ext uri="{FF2B5EF4-FFF2-40B4-BE49-F238E27FC236}">
                <a16:creationId xmlns:a16="http://schemas.microsoft.com/office/drawing/2014/main" id="{518E691B-A845-994B-A9A2-FFE1A01F9ADE}"/>
              </a:ext>
            </a:extLst>
          </p:cNvPr>
          <p:cNvSpPr>
            <a:spLocks noGrp="1"/>
          </p:cNvSpPr>
          <p:nvPr>
            <p:ph idx="1"/>
          </p:nvPr>
        </p:nvSpPr>
        <p:spPr>
          <a:xfrm>
            <a:off x="838200" y="1825625"/>
            <a:ext cx="6551141" cy="4351338"/>
          </a:xfrm>
        </p:spPr>
        <p:txBody>
          <a:bodyPr/>
          <a:lstStyle/>
          <a:p>
            <a:r>
              <a:rPr lang="en-US" dirty="0"/>
              <a:t>Notifications sent to Internet Service Provider with the information as gathered above</a:t>
            </a:r>
          </a:p>
          <a:p>
            <a:endParaRPr lang="en-US" dirty="0"/>
          </a:p>
          <a:p>
            <a:r>
              <a:rPr lang="en-US" dirty="0"/>
              <a:t>Internet service provider expected to take action against the subscriber (including, as an extreme countermeasure, disconnecting the subscriber).</a:t>
            </a:r>
          </a:p>
        </p:txBody>
      </p:sp>
      <p:pic>
        <p:nvPicPr>
          <p:cNvPr id="4" name="Picture 3">
            <a:extLst>
              <a:ext uri="{FF2B5EF4-FFF2-40B4-BE49-F238E27FC236}">
                <a16:creationId xmlns:a16="http://schemas.microsoft.com/office/drawing/2014/main" id="{5FA550C3-FF61-954D-A043-8FB2059113E9}"/>
              </a:ext>
            </a:extLst>
          </p:cNvPr>
          <p:cNvPicPr>
            <a:picLocks noChangeAspect="1"/>
          </p:cNvPicPr>
          <p:nvPr/>
        </p:nvPicPr>
        <p:blipFill>
          <a:blip r:embed="rId2"/>
          <a:stretch>
            <a:fillRect/>
          </a:stretch>
        </p:blipFill>
        <p:spPr>
          <a:xfrm>
            <a:off x="7853414" y="8657"/>
            <a:ext cx="4338586" cy="6849343"/>
          </a:xfrm>
          <a:prstGeom prst="rect">
            <a:avLst/>
          </a:prstGeom>
        </p:spPr>
      </p:pic>
    </p:spTree>
    <p:extLst>
      <p:ext uri="{BB962C8B-B14F-4D97-AF65-F5344CB8AC3E}">
        <p14:creationId xmlns:p14="http://schemas.microsoft.com/office/powerpoint/2010/main" val="988975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072D-3DDB-854E-88DE-6E1054D924D3}"/>
              </a:ext>
            </a:extLst>
          </p:cNvPr>
          <p:cNvSpPr>
            <a:spLocks noGrp="1"/>
          </p:cNvSpPr>
          <p:nvPr>
            <p:ph type="title"/>
          </p:nvPr>
        </p:nvSpPr>
        <p:spPr/>
        <p:txBody>
          <a:bodyPr/>
          <a:lstStyle/>
          <a:p>
            <a:r>
              <a:rPr lang="en-US" dirty="0"/>
              <a:t>Relationship Between Laws and Censorship</a:t>
            </a:r>
          </a:p>
        </p:txBody>
      </p:sp>
      <p:sp>
        <p:nvSpPr>
          <p:cNvPr id="3" name="Content Placeholder 2">
            <a:extLst>
              <a:ext uri="{FF2B5EF4-FFF2-40B4-BE49-F238E27FC236}">
                <a16:creationId xmlns:a16="http://schemas.microsoft.com/office/drawing/2014/main" id="{4BD13F7A-AB1D-3F49-A0E6-45EEFFB6C72D}"/>
              </a:ext>
            </a:extLst>
          </p:cNvPr>
          <p:cNvSpPr>
            <a:spLocks noGrp="1"/>
          </p:cNvSpPr>
          <p:nvPr>
            <p:ph idx="1"/>
          </p:nvPr>
        </p:nvSpPr>
        <p:spPr/>
        <p:txBody>
          <a:bodyPr/>
          <a:lstStyle/>
          <a:p>
            <a:r>
              <a:rPr lang="en-US" dirty="0"/>
              <a:t>Laws are often the basis for whether content is published, stays online, is removed, etc.</a:t>
            </a:r>
          </a:p>
          <a:p>
            <a:endParaRPr lang="en-US" dirty="0"/>
          </a:p>
          <a:p>
            <a:r>
              <a:rPr lang="en-US" dirty="0"/>
              <a:t>Control of online speech can take various flavors: </a:t>
            </a:r>
          </a:p>
          <a:p>
            <a:pPr lvl="1"/>
            <a:r>
              <a:rPr lang="en-US" dirty="0"/>
              <a:t>Copyright</a:t>
            </a:r>
          </a:p>
          <a:p>
            <a:pPr lvl="1"/>
            <a:r>
              <a:rPr lang="en-US" dirty="0"/>
              <a:t>Online content moderation</a:t>
            </a:r>
          </a:p>
          <a:p>
            <a:pPr lvl="1"/>
            <a:r>
              <a:rPr lang="en-US" dirty="0"/>
              <a:t>Network neutrality (blocking, throttling, prioritization)</a:t>
            </a:r>
          </a:p>
        </p:txBody>
      </p:sp>
    </p:spTree>
    <p:extLst>
      <p:ext uri="{BB962C8B-B14F-4D97-AF65-F5344CB8AC3E}">
        <p14:creationId xmlns:p14="http://schemas.microsoft.com/office/powerpoint/2010/main" val="3809038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6797-73D7-C04F-B239-CD78DDCD8E1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D225EFC-31A7-5D4B-B0DE-C996989D4188}"/>
              </a:ext>
            </a:extLst>
          </p:cNvPr>
          <p:cNvSpPr>
            <a:spLocks noGrp="1"/>
          </p:cNvSpPr>
          <p:nvPr>
            <p:ph idx="1"/>
          </p:nvPr>
        </p:nvSpPr>
        <p:spPr/>
        <p:txBody>
          <a:bodyPr>
            <a:normAutofit lnSpcReduction="10000"/>
          </a:bodyPr>
          <a:lstStyle/>
          <a:p>
            <a:r>
              <a:rPr lang="en-US" dirty="0"/>
              <a:t>Is a peer distributing copyrighted content?</a:t>
            </a:r>
          </a:p>
          <a:p>
            <a:endParaRPr lang="en-US" dirty="0"/>
          </a:p>
          <a:p>
            <a:r>
              <a:rPr lang="en-US" dirty="0"/>
              <a:t>From where was that content obtained? </a:t>
            </a:r>
            <a:br>
              <a:rPr lang="en-US" dirty="0"/>
            </a:br>
            <a:r>
              <a:rPr lang="en-US" dirty="0"/>
              <a:t>(i.e., was it obtained legally?)</a:t>
            </a:r>
          </a:p>
          <a:p>
            <a:endParaRPr lang="en-US" dirty="0"/>
          </a:p>
          <a:p>
            <a:r>
              <a:rPr lang="en-US" dirty="0"/>
              <a:t>Is the content the work at issue, or is it something else (e.g., a commercial playing the work in the background, etc.)?</a:t>
            </a:r>
          </a:p>
          <a:p>
            <a:endParaRPr lang="en-US" dirty="0"/>
          </a:p>
          <a:p>
            <a:r>
              <a:rPr lang="en-US" dirty="0"/>
              <a:t>Does an IP address correspond to a single ISP subscriber?</a:t>
            </a:r>
            <a:br>
              <a:rPr lang="en-US" dirty="0"/>
            </a:br>
            <a:r>
              <a:rPr lang="en-US" dirty="0"/>
              <a:t>(Is it actionable?)</a:t>
            </a:r>
          </a:p>
        </p:txBody>
      </p:sp>
    </p:spTree>
    <p:extLst>
      <p:ext uri="{BB962C8B-B14F-4D97-AF65-F5344CB8AC3E}">
        <p14:creationId xmlns:p14="http://schemas.microsoft.com/office/powerpoint/2010/main" val="14403071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2784-5D08-D74B-A99F-F6E234038B93}"/>
              </a:ext>
            </a:extLst>
          </p:cNvPr>
          <p:cNvSpPr>
            <a:spLocks noGrp="1"/>
          </p:cNvSpPr>
          <p:nvPr>
            <p:ph type="title"/>
          </p:nvPr>
        </p:nvSpPr>
        <p:spPr/>
        <p:txBody>
          <a:bodyPr/>
          <a:lstStyle/>
          <a:p>
            <a:r>
              <a:rPr lang="en-US" dirty="0"/>
              <a:t>Copyright: Summary</a:t>
            </a:r>
          </a:p>
        </p:txBody>
      </p:sp>
      <p:sp>
        <p:nvSpPr>
          <p:cNvPr id="3" name="Content Placeholder 2">
            <a:extLst>
              <a:ext uri="{FF2B5EF4-FFF2-40B4-BE49-F238E27FC236}">
                <a16:creationId xmlns:a16="http://schemas.microsoft.com/office/drawing/2014/main" id="{6E5B5A06-A046-A341-B2F4-FCF4ECCD7BE6}"/>
              </a:ext>
            </a:extLst>
          </p:cNvPr>
          <p:cNvSpPr>
            <a:spLocks noGrp="1"/>
          </p:cNvSpPr>
          <p:nvPr>
            <p:ph idx="1"/>
          </p:nvPr>
        </p:nvSpPr>
        <p:spPr/>
        <p:txBody>
          <a:bodyPr/>
          <a:lstStyle/>
          <a:p>
            <a:r>
              <a:rPr lang="en-US" dirty="0"/>
              <a:t>Many technical questions concerning enforcement.</a:t>
            </a:r>
          </a:p>
          <a:p>
            <a:endParaRPr lang="en-US" dirty="0"/>
          </a:p>
          <a:p>
            <a:r>
              <a:rPr lang="en-US" dirty="0"/>
              <a:t>DMCA has some limited liability for ISPs and content providers, subject to compliance with takedowns.</a:t>
            </a:r>
          </a:p>
          <a:p>
            <a:endParaRPr lang="en-US" dirty="0"/>
          </a:p>
          <a:p>
            <a:r>
              <a:rPr lang="en-US" dirty="0"/>
              <a:t>DMCA (and copyright) can be used to censor speech.</a:t>
            </a:r>
          </a:p>
        </p:txBody>
      </p:sp>
    </p:spTree>
    <p:extLst>
      <p:ext uri="{BB962C8B-B14F-4D97-AF65-F5344CB8AC3E}">
        <p14:creationId xmlns:p14="http://schemas.microsoft.com/office/powerpoint/2010/main" val="3300731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2E311-7D03-4B4E-B785-665909B98B98}"/>
              </a:ext>
            </a:extLst>
          </p:cNvPr>
          <p:cNvSpPr>
            <a:spLocks noGrp="1"/>
          </p:cNvSpPr>
          <p:nvPr>
            <p:ph type="title"/>
          </p:nvPr>
        </p:nvSpPr>
        <p:spPr>
          <a:xfrm>
            <a:off x="1107510" y="1943404"/>
            <a:ext cx="10515600" cy="1325563"/>
          </a:xfrm>
        </p:spPr>
        <p:txBody>
          <a:bodyPr/>
          <a:lstStyle/>
          <a:p>
            <a:pPr algn="ctr"/>
            <a:r>
              <a:rPr lang="en-US" dirty="0"/>
              <a:t>Network Neutrality</a:t>
            </a:r>
          </a:p>
        </p:txBody>
      </p:sp>
    </p:spTree>
    <p:extLst>
      <p:ext uri="{BB962C8B-B14F-4D97-AF65-F5344CB8AC3E}">
        <p14:creationId xmlns:p14="http://schemas.microsoft.com/office/powerpoint/2010/main" val="3764430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3600"/>
              <a:t>Internet Business Model (Simplified)</a:t>
            </a:r>
          </a:p>
        </p:txBody>
      </p:sp>
      <p:sp>
        <p:nvSpPr>
          <p:cNvPr id="88067" name="Rectangle 3"/>
          <p:cNvSpPr>
            <a:spLocks noGrp="1" noChangeArrowheads="1"/>
          </p:cNvSpPr>
          <p:nvPr>
            <p:ph idx="1"/>
          </p:nvPr>
        </p:nvSpPr>
        <p:spPr>
          <a:xfrm>
            <a:off x="1981200" y="5105401"/>
            <a:ext cx="8229600" cy="1858963"/>
          </a:xfrm>
        </p:spPr>
        <p:txBody>
          <a:bodyPr>
            <a:normAutofit/>
          </a:bodyPr>
          <a:lstStyle/>
          <a:p>
            <a:pPr>
              <a:lnSpc>
                <a:spcPct val="90000"/>
              </a:lnSpc>
            </a:pPr>
            <a:r>
              <a:rPr lang="en-US" b="1"/>
              <a:t>Customer/Provider:</a:t>
            </a:r>
            <a:r>
              <a:rPr lang="en-US"/>
              <a:t> One AS pays another for reachability to some set of destinations</a:t>
            </a:r>
          </a:p>
          <a:p>
            <a:pPr>
              <a:lnSpc>
                <a:spcPct val="90000"/>
              </a:lnSpc>
            </a:pPr>
            <a:r>
              <a:rPr lang="en-US" b="1"/>
              <a:t>“Settlement-free” Peering: </a:t>
            </a:r>
            <a:r>
              <a:rPr lang="en-US"/>
              <a:t>Bartering.  Two ASes exchange routes with one another.</a:t>
            </a:r>
            <a:endParaRPr lang="en-US" b="1"/>
          </a:p>
          <a:p>
            <a:pPr>
              <a:lnSpc>
                <a:spcPct val="90000"/>
              </a:lnSpc>
            </a:pPr>
            <a:endParaRPr lang="en-US" b="1"/>
          </a:p>
        </p:txBody>
      </p:sp>
      <p:sp>
        <p:nvSpPr>
          <p:cNvPr id="30" name="Slide Number Placeholder 5"/>
          <p:cNvSpPr>
            <a:spLocks noGrp="1"/>
          </p:cNvSpPr>
          <p:nvPr>
            <p:ph type="sldNum" sz="quarter" idx="12"/>
          </p:nvPr>
        </p:nvSpPr>
        <p:spPr/>
        <p:txBody>
          <a:bodyPr/>
          <a:lstStyle/>
          <a:p>
            <a:fld id="{53506624-2438-A04D-A508-35C12302D522}" type="slidenum">
              <a:rPr lang="en-US"/>
              <a:pPr/>
              <a:t>33</a:t>
            </a:fld>
            <a:endParaRPr lang="en-US"/>
          </a:p>
        </p:txBody>
      </p:sp>
      <p:sp>
        <p:nvSpPr>
          <p:cNvPr id="88084" name="Freeform 20"/>
          <p:cNvSpPr>
            <a:spLocks/>
          </p:cNvSpPr>
          <p:nvPr/>
        </p:nvSpPr>
        <p:spPr bwMode="auto">
          <a:xfrm>
            <a:off x="4724400" y="1371600"/>
            <a:ext cx="3352800" cy="2743200"/>
          </a:xfrm>
          <a:custGeom>
            <a:avLst/>
            <a:gdLst/>
            <a:ahLst/>
            <a:cxnLst>
              <a:cxn ang="0">
                <a:pos x="0" y="160"/>
              </a:cxn>
              <a:cxn ang="0">
                <a:pos x="864" y="208"/>
              </a:cxn>
              <a:cxn ang="0">
                <a:pos x="2064" y="1408"/>
              </a:cxn>
            </a:cxnLst>
            <a:rect l="0" t="0" r="r" b="b"/>
            <a:pathLst>
              <a:path w="2064" h="1408">
                <a:moveTo>
                  <a:pt x="0" y="160"/>
                </a:moveTo>
                <a:cubicBezTo>
                  <a:pt x="260" y="80"/>
                  <a:pt x="520" y="0"/>
                  <a:pt x="864" y="208"/>
                </a:cubicBezTo>
                <a:cubicBezTo>
                  <a:pt x="1208" y="416"/>
                  <a:pt x="1636" y="912"/>
                  <a:pt x="2064" y="1408"/>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68" name="Cloud"/>
          <p:cNvSpPr>
            <a:spLocks noChangeAspect="1" noEditPoints="1" noChangeArrowheads="1"/>
          </p:cNvSpPr>
          <p:nvPr/>
        </p:nvSpPr>
        <p:spPr bwMode="auto">
          <a:xfrm>
            <a:off x="3048000" y="2743201"/>
            <a:ext cx="1676400" cy="8763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2" name="Cloud"/>
          <p:cNvSpPr>
            <a:spLocks noChangeAspect="1" noEditPoints="1" noChangeArrowheads="1"/>
          </p:cNvSpPr>
          <p:nvPr/>
        </p:nvSpPr>
        <p:spPr bwMode="auto">
          <a:xfrm>
            <a:off x="5334000" y="2667001"/>
            <a:ext cx="1676400" cy="8763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grpSp>
        <p:nvGrpSpPr>
          <p:cNvPr id="2" name="Group 17"/>
          <p:cNvGrpSpPr>
            <a:grpSpLocks/>
          </p:cNvGrpSpPr>
          <p:nvPr/>
        </p:nvGrpSpPr>
        <p:grpSpPr bwMode="auto">
          <a:xfrm>
            <a:off x="3048000" y="1600201"/>
            <a:ext cx="1676400" cy="876300"/>
            <a:chOff x="384" y="912"/>
            <a:chExt cx="1056" cy="552"/>
          </a:xfrm>
          <a:solidFill>
            <a:schemeClr val="bg1">
              <a:lumMod val="85000"/>
            </a:schemeClr>
          </a:solidFill>
        </p:grpSpPr>
        <p:sp>
          <p:nvSpPr>
            <p:cNvPr id="88071" name="Cloud"/>
            <p:cNvSpPr>
              <a:spLocks noChangeAspect="1" noEditPoints="1" noChangeArrowheads="1"/>
            </p:cNvSpPr>
            <p:nvPr/>
          </p:nvSpPr>
          <p:spPr bwMode="auto">
            <a:xfrm>
              <a:off x="384" y="912"/>
              <a:ext cx="1056" cy="5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4" name="Text Box 10"/>
            <p:cNvSpPr txBox="1">
              <a:spLocks noChangeArrowheads="1"/>
            </p:cNvSpPr>
            <p:nvPr/>
          </p:nvSpPr>
          <p:spPr bwMode="auto">
            <a:xfrm>
              <a:off x="576" y="1056"/>
              <a:ext cx="720" cy="233"/>
            </a:xfrm>
            <a:prstGeom prst="rect">
              <a:avLst/>
            </a:prstGeom>
            <a:grp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Provider</a:t>
              </a:r>
            </a:p>
          </p:txBody>
        </p:sp>
      </p:grpSp>
      <p:sp>
        <p:nvSpPr>
          <p:cNvPr id="88075" name="Text Box 11"/>
          <p:cNvSpPr txBox="1">
            <a:spLocks noChangeArrowheads="1"/>
          </p:cNvSpPr>
          <p:nvPr/>
        </p:nvSpPr>
        <p:spPr bwMode="auto">
          <a:xfrm>
            <a:off x="5867400" y="2895600"/>
            <a:ext cx="1143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Peer</a:t>
            </a:r>
          </a:p>
        </p:txBody>
      </p:sp>
      <p:grpSp>
        <p:nvGrpSpPr>
          <p:cNvPr id="3" name="Group 18"/>
          <p:cNvGrpSpPr>
            <a:grpSpLocks/>
          </p:cNvGrpSpPr>
          <p:nvPr/>
        </p:nvGrpSpPr>
        <p:grpSpPr bwMode="auto">
          <a:xfrm>
            <a:off x="3048000" y="4000500"/>
            <a:ext cx="1676400" cy="876300"/>
            <a:chOff x="384" y="2424"/>
            <a:chExt cx="1056" cy="552"/>
          </a:xfrm>
          <a:solidFill>
            <a:schemeClr val="bg1">
              <a:lumMod val="85000"/>
            </a:schemeClr>
          </a:solidFill>
        </p:grpSpPr>
        <p:sp>
          <p:nvSpPr>
            <p:cNvPr id="88073" name="Cloud"/>
            <p:cNvSpPr>
              <a:spLocks noChangeAspect="1" noEditPoints="1" noChangeArrowheads="1"/>
            </p:cNvSpPr>
            <p:nvPr/>
          </p:nvSpPr>
          <p:spPr bwMode="auto">
            <a:xfrm>
              <a:off x="384" y="2424"/>
              <a:ext cx="1056" cy="5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6" name="Text Box 12"/>
            <p:cNvSpPr txBox="1">
              <a:spLocks noChangeArrowheads="1"/>
            </p:cNvSpPr>
            <p:nvPr/>
          </p:nvSpPr>
          <p:spPr bwMode="auto">
            <a:xfrm>
              <a:off x="576" y="2553"/>
              <a:ext cx="864" cy="233"/>
            </a:xfrm>
            <a:prstGeom prst="rect">
              <a:avLst/>
            </a:prstGeom>
            <a:grp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Customer</a:t>
              </a:r>
            </a:p>
          </p:txBody>
        </p:sp>
      </p:grpSp>
      <p:sp>
        <p:nvSpPr>
          <p:cNvPr id="88077" name="Line 13"/>
          <p:cNvSpPr>
            <a:spLocks noChangeShapeType="1"/>
          </p:cNvSpPr>
          <p:nvPr/>
        </p:nvSpPr>
        <p:spPr bwMode="auto">
          <a:xfrm>
            <a:off x="3886200" y="2438400"/>
            <a:ext cx="0" cy="3810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78" name="Line 14"/>
          <p:cNvSpPr>
            <a:spLocks noChangeShapeType="1"/>
          </p:cNvSpPr>
          <p:nvPr/>
        </p:nvSpPr>
        <p:spPr bwMode="auto">
          <a:xfrm>
            <a:off x="3886200" y="3581400"/>
            <a:ext cx="0" cy="3810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79" name="Line 15"/>
          <p:cNvSpPr>
            <a:spLocks noChangeShapeType="1"/>
          </p:cNvSpPr>
          <p:nvPr/>
        </p:nvSpPr>
        <p:spPr bwMode="auto">
          <a:xfrm>
            <a:off x="4724400" y="3124200"/>
            <a:ext cx="6096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80" name="Text Box 16"/>
          <p:cNvSpPr txBox="1">
            <a:spLocks noChangeArrowheads="1"/>
          </p:cNvSpPr>
          <p:nvPr/>
        </p:nvSpPr>
        <p:spPr bwMode="auto">
          <a:xfrm>
            <a:off x="6477000" y="1676401"/>
            <a:ext cx="3733800" cy="646331"/>
          </a:xfrm>
          <a:prstGeom prst="rect">
            <a:avLst/>
          </a:prstGeom>
          <a:solidFill>
            <a:srgbClr val="FAF772"/>
          </a:solidFill>
          <a:ln w="9525">
            <a:noFill/>
            <a:miter lim="800000"/>
            <a:headEnd/>
            <a:tailEnd/>
          </a:ln>
          <a:effectLst/>
        </p:spPr>
        <p:txBody>
          <a:bodyPr>
            <a:prstTxWarp prst="textNoShape">
              <a:avLst/>
            </a:prstTxWarp>
            <a:spAutoFit/>
          </a:bodyPr>
          <a:lstStyle/>
          <a:p>
            <a:pPr algn="ctr">
              <a:spcBef>
                <a:spcPct val="50000"/>
              </a:spcBef>
            </a:pPr>
            <a:r>
              <a:rPr lang="en-US" b="1"/>
              <a:t>Preferences implemented with local preference manipulation</a:t>
            </a:r>
          </a:p>
        </p:txBody>
      </p:sp>
      <p:sp>
        <p:nvSpPr>
          <p:cNvPr id="88083" name="Cloud"/>
          <p:cNvSpPr>
            <a:spLocks noChangeAspect="1" noEditPoints="1" noChangeArrowheads="1"/>
          </p:cNvSpPr>
          <p:nvPr/>
        </p:nvSpPr>
        <p:spPr bwMode="auto">
          <a:xfrm>
            <a:off x="7162800" y="3894138"/>
            <a:ext cx="1905000" cy="6778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85" name="Freeform 21"/>
          <p:cNvSpPr>
            <a:spLocks/>
          </p:cNvSpPr>
          <p:nvPr/>
        </p:nvSpPr>
        <p:spPr bwMode="auto">
          <a:xfrm>
            <a:off x="6781800" y="3352800"/>
            <a:ext cx="914400" cy="609600"/>
          </a:xfrm>
          <a:custGeom>
            <a:avLst/>
            <a:gdLst/>
            <a:ahLst/>
            <a:cxnLst>
              <a:cxn ang="0">
                <a:pos x="0" y="0"/>
              </a:cxn>
              <a:cxn ang="0">
                <a:pos x="384" y="96"/>
              </a:cxn>
              <a:cxn ang="0">
                <a:pos x="576" y="384"/>
              </a:cxn>
            </a:cxnLst>
            <a:rect l="0" t="0" r="r" b="b"/>
            <a:pathLst>
              <a:path w="576" h="384">
                <a:moveTo>
                  <a:pt x="0" y="0"/>
                </a:moveTo>
                <a:cubicBezTo>
                  <a:pt x="144" y="16"/>
                  <a:pt x="288" y="32"/>
                  <a:pt x="384" y="96"/>
                </a:cubicBezTo>
                <a:cubicBezTo>
                  <a:pt x="480" y="160"/>
                  <a:pt x="528" y="272"/>
                  <a:pt x="576" y="384"/>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86" name="Freeform 22"/>
          <p:cNvSpPr>
            <a:spLocks/>
          </p:cNvSpPr>
          <p:nvPr/>
        </p:nvSpPr>
        <p:spPr bwMode="auto">
          <a:xfrm>
            <a:off x="4648200" y="4152901"/>
            <a:ext cx="2514600" cy="342900"/>
          </a:xfrm>
          <a:custGeom>
            <a:avLst/>
            <a:gdLst/>
            <a:ahLst/>
            <a:cxnLst>
              <a:cxn ang="0">
                <a:pos x="0" y="216"/>
              </a:cxn>
              <a:cxn ang="0">
                <a:pos x="672" y="24"/>
              </a:cxn>
              <a:cxn ang="0">
                <a:pos x="1584" y="72"/>
              </a:cxn>
            </a:cxnLst>
            <a:rect l="0" t="0" r="r" b="b"/>
            <a:pathLst>
              <a:path w="1584" h="216">
                <a:moveTo>
                  <a:pt x="0" y="216"/>
                </a:moveTo>
                <a:cubicBezTo>
                  <a:pt x="204" y="132"/>
                  <a:pt x="408" y="48"/>
                  <a:pt x="672" y="24"/>
                </a:cubicBezTo>
                <a:cubicBezTo>
                  <a:pt x="936" y="0"/>
                  <a:pt x="1260" y="36"/>
                  <a:pt x="1584" y="72"/>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87" name="Text Box 23"/>
          <p:cNvSpPr txBox="1">
            <a:spLocks noChangeArrowheads="1"/>
          </p:cNvSpPr>
          <p:nvPr/>
        </p:nvSpPr>
        <p:spPr bwMode="auto">
          <a:xfrm>
            <a:off x="7391400" y="4052889"/>
            <a:ext cx="16002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t>Destination</a:t>
            </a:r>
          </a:p>
        </p:txBody>
      </p:sp>
      <p:sp>
        <p:nvSpPr>
          <p:cNvPr id="88088" name="Text Box 24"/>
          <p:cNvSpPr txBox="1">
            <a:spLocks noChangeArrowheads="1"/>
          </p:cNvSpPr>
          <p:nvPr/>
        </p:nvSpPr>
        <p:spPr bwMode="auto">
          <a:xfrm>
            <a:off x="1600200" y="2057401"/>
            <a:ext cx="12954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Pay to use</a:t>
            </a:r>
          </a:p>
        </p:txBody>
      </p:sp>
      <p:sp>
        <p:nvSpPr>
          <p:cNvPr id="88089" name="Text Box 25"/>
          <p:cNvSpPr txBox="1">
            <a:spLocks noChangeArrowheads="1"/>
          </p:cNvSpPr>
          <p:nvPr/>
        </p:nvSpPr>
        <p:spPr bwMode="auto">
          <a:xfrm>
            <a:off x="1676400" y="3581402"/>
            <a:ext cx="1295400" cy="6463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Get paid to use</a:t>
            </a:r>
          </a:p>
        </p:txBody>
      </p:sp>
      <p:sp>
        <p:nvSpPr>
          <p:cNvPr id="88090" name="Text Box 26"/>
          <p:cNvSpPr txBox="1">
            <a:spLocks noChangeArrowheads="1"/>
          </p:cNvSpPr>
          <p:nvPr/>
        </p:nvSpPr>
        <p:spPr bwMode="auto">
          <a:xfrm>
            <a:off x="4876800" y="1981201"/>
            <a:ext cx="1524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Free to use</a:t>
            </a:r>
          </a:p>
        </p:txBody>
      </p:sp>
      <p:sp>
        <p:nvSpPr>
          <p:cNvPr id="88091" name="Line 27"/>
          <p:cNvSpPr>
            <a:spLocks noChangeShapeType="1"/>
          </p:cNvSpPr>
          <p:nvPr/>
        </p:nvSpPr>
        <p:spPr bwMode="auto">
          <a:xfrm>
            <a:off x="2514600" y="2438400"/>
            <a:ext cx="990600" cy="1524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
        <p:nvSpPr>
          <p:cNvPr id="88092" name="Line 28"/>
          <p:cNvSpPr>
            <a:spLocks noChangeShapeType="1"/>
          </p:cNvSpPr>
          <p:nvPr/>
        </p:nvSpPr>
        <p:spPr bwMode="auto">
          <a:xfrm flipV="1">
            <a:off x="2667000" y="3810000"/>
            <a:ext cx="990600" cy="762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
        <p:nvSpPr>
          <p:cNvPr id="88093" name="Line 29"/>
          <p:cNvSpPr>
            <a:spLocks noChangeShapeType="1"/>
          </p:cNvSpPr>
          <p:nvPr/>
        </p:nvSpPr>
        <p:spPr bwMode="auto">
          <a:xfrm flipH="1">
            <a:off x="5029200" y="2286000"/>
            <a:ext cx="304800" cy="6096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Tree>
    <p:extLst>
      <p:ext uri="{BB962C8B-B14F-4D97-AF65-F5344CB8AC3E}">
        <p14:creationId xmlns:p14="http://schemas.microsoft.com/office/powerpoint/2010/main" val="3515155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 Internet Order (2015; Invalidated): </a:t>
            </a:r>
            <a:br>
              <a:rPr lang="en-US" dirty="0"/>
            </a:br>
            <a:r>
              <a:rPr lang="en-US" dirty="0"/>
              <a:t>Reclassification of ISPs Under Title II</a:t>
            </a:r>
          </a:p>
        </p:txBody>
      </p:sp>
      <p:sp>
        <p:nvSpPr>
          <p:cNvPr id="3" name="Content Placeholder 2"/>
          <p:cNvSpPr>
            <a:spLocks noGrp="1"/>
          </p:cNvSpPr>
          <p:nvPr>
            <p:ph idx="1"/>
          </p:nvPr>
        </p:nvSpPr>
        <p:spPr/>
        <p:txBody>
          <a:bodyPr>
            <a:normAutofit/>
          </a:bodyPr>
          <a:lstStyle/>
          <a:p>
            <a:r>
              <a:rPr lang="en-US" dirty="0"/>
              <a:t>Bright Line Rules</a:t>
            </a:r>
          </a:p>
          <a:p>
            <a:pPr lvl="1"/>
            <a:r>
              <a:rPr lang="en-US" b="1" dirty="0">
                <a:solidFill>
                  <a:srgbClr val="C00000"/>
                </a:solidFill>
              </a:rPr>
              <a:t>No blocking</a:t>
            </a:r>
          </a:p>
          <a:p>
            <a:pPr lvl="1"/>
            <a:r>
              <a:rPr lang="en-US" b="1" dirty="0">
                <a:solidFill>
                  <a:srgbClr val="C00000"/>
                </a:solidFill>
              </a:rPr>
              <a:t>No throttling</a:t>
            </a:r>
          </a:p>
          <a:p>
            <a:pPr lvl="1"/>
            <a:r>
              <a:rPr lang="en-US" b="1" dirty="0">
                <a:solidFill>
                  <a:srgbClr val="C00000"/>
                </a:solidFill>
              </a:rPr>
              <a:t>No paid prioritization</a:t>
            </a:r>
          </a:p>
          <a:p>
            <a:pPr lvl="1"/>
            <a:r>
              <a:rPr lang="en-US" b="1" dirty="0">
                <a:solidFill>
                  <a:srgbClr val="C00000"/>
                </a:solidFill>
              </a:rPr>
              <a:t>No unreasonable interference or disadvantage</a:t>
            </a:r>
          </a:p>
          <a:p>
            <a:pPr lvl="1"/>
            <a:r>
              <a:rPr lang="en-US" dirty="0"/>
              <a:t>Transparency</a:t>
            </a:r>
          </a:p>
          <a:p>
            <a:endParaRPr lang="en-US" dirty="0"/>
          </a:p>
          <a:p>
            <a:r>
              <a:rPr lang="en-US" dirty="0"/>
              <a:t>… various exceptions for “reasonable network management” practices</a:t>
            </a:r>
          </a:p>
        </p:txBody>
      </p:sp>
    </p:spTree>
    <p:extLst>
      <p:ext uri="{BB962C8B-B14F-4D97-AF65-F5344CB8AC3E}">
        <p14:creationId xmlns:p14="http://schemas.microsoft.com/office/powerpoint/2010/main" val="1513987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Open Internet Order (March 2015)</a:t>
            </a:r>
          </a:p>
        </p:txBody>
      </p:sp>
      <p:sp>
        <p:nvSpPr>
          <p:cNvPr id="3" name="Text Placeholder 2"/>
          <p:cNvSpPr>
            <a:spLocks noGrp="1"/>
          </p:cNvSpPr>
          <p:nvPr>
            <p:ph type="body" idx="1"/>
          </p:nvPr>
        </p:nvSpPr>
        <p:spPr>
          <a:xfrm>
            <a:off x="893599" y="1662421"/>
            <a:ext cx="10404801" cy="4555200"/>
          </a:xfrm>
        </p:spPr>
        <p:txBody>
          <a:bodyPr>
            <a:normAutofit fontScale="92500" lnSpcReduction="10000"/>
          </a:bodyPr>
          <a:lstStyle/>
          <a:p>
            <a:r>
              <a:rPr lang="en-US" sz="3600" dirty="0"/>
              <a:t>Reclassification of ISPs as “title 2” common carrier (forbearing many of the common clauses for title 2 providers).  (Like a public utility.)</a:t>
            </a:r>
            <a:br>
              <a:rPr lang="en-US" sz="3600" dirty="0"/>
            </a:br>
            <a:endParaRPr lang="en-US" sz="3600" dirty="0"/>
          </a:p>
          <a:p>
            <a:r>
              <a:rPr lang="en-US" sz="3600" dirty="0"/>
              <a:t>Upshot: ISPs prevented from discriminating.</a:t>
            </a:r>
            <a:br>
              <a:rPr lang="en-US" sz="3600" dirty="0"/>
            </a:br>
            <a:endParaRPr lang="en-US" sz="3600" dirty="0"/>
          </a:p>
          <a:p>
            <a:r>
              <a:rPr lang="en-US" sz="3600" dirty="0"/>
              <a:t>Interestingly, content distribution networks were exempted from the process.</a:t>
            </a:r>
            <a:br>
              <a:rPr lang="en-US" sz="3600" dirty="0"/>
            </a:br>
            <a:endParaRPr lang="en-US" sz="3600" dirty="0"/>
          </a:p>
          <a:p>
            <a:r>
              <a:rPr lang="en-US" sz="3600" dirty="0"/>
              <a:t>Perhaps we are barking up the wrong tree…</a:t>
            </a:r>
          </a:p>
        </p:txBody>
      </p:sp>
      <p:sp>
        <p:nvSpPr>
          <p:cNvPr id="4" name="Slide Number Placeholder 3"/>
          <p:cNvSpPr>
            <a:spLocks noGrp="1"/>
          </p:cNvSpPr>
          <p:nvPr>
            <p:ph type="sldNum" idx="12"/>
          </p:nvPr>
        </p:nvSpPr>
        <p:spPr/>
        <p:txBody>
          <a:bodyPr/>
          <a:lstStyle/>
          <a:p>
            <a:fld id="{00000000-1234-1234-1234-123412341234}" type="slidenum">
              <a:rPr lang="en" smtClean="0"/>
              <a:pPr/>
              <a:t>35</a:t>
            </a:fld>
            <a:endParaRPr lang="en"/>
          </a:p>
        </p:txBody>
      </p:sp>
    </p:spTree>
    <p:extLst>
      <p:ext uri="{BB962C8B-B14F-4D97-AF65-F5344CB8AC3E}">
        <p14:creationId xmlns:p14="http://schemas.microsoft.com/office/powerpoint/2010/main" val="234424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Internet Congestion and Network Neutrality</a:t>
            </a:r>
          </a:p>
        </p:txBody>
      </p:sp>
      <p:sp>
        <p:nvSpPr>
          <p:cNvPr id="4" name="Slide Number Placeholder 3"/>
          <p:cNvSpPr>
            <a:spLocks noGrp="1"/>
          </p:cNvSpPr>
          <p:nvPr>
            <p:ph type="sldNum" idx="12"/>
          </p:nvPr>
        </p:nvSpPr>
        <p:spPr/>
        <p:txBody>
          <a:bodyPr/>
          <a:lstStyle/>
          <a:p>
            <a:fld id="{00000000-1234-1234-1234-123412341234}" type="slidenum">
              <a:rPr lang="en" smtClean="0"/>
              <a:pPr/>
              <a:t>36</a:t>
            </a:fld>
            <a:endParaRPr lang="en"/>
          </a:p>
        </p:txBody>
      </p:sp>
      <p:pic>
        <p:nvPicPr>
          <p:cNvPr id="6" name="Picture 5"/>
          <p:cNvPicPr>
            <a:picLocks noChangeAspect="1"/>
          </p:cNvPicPr>
          <p:nvPr/>
        </p:nvPicPr>
        <p:blipFill>
          <a:blip r:embed="rId2"/>
          <a:stretch>
            <a:fillRect/>
          </a:stretch>
        </p:blipFill>
        <p:spPr>
          <a:xfrm>
            <a:off x="2918633" y="1726663"/>
            <a:ext cx="6339152" cy="4370117"/>
          </a:xfrm>
          <a:prstGeom prst="rect">
            <a:avLst/>
          </a:prstGeom>
        </p:spPr>
      </p:pic>
    </p:spTree>
    <p:extLst>
      <p:ext uri="{BB962C8B-B14F-4D97-AF65-F5344CB8AC3E}">
        <p14:creationId xmlns:p14="http://schemas.microsoft.com/office/powerpoint/2010/main" val="802681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Congestion at Home</a:t>
            </a:r>
          </a:p>
        </p:txBody>
      </p:sp>
      <p:sp>
        <p:nvSpPr>
          <p:cNvPr id="3" name="Slide Number Placeholder 2"/>
          <p:cNvSpPr>
            <a:spLocks noGrp="1"/>
          </p:cNvSpPr>
          <p:nvPr>
            <p:ph type="sldNum" idx="12"/>
          </p:nvPr>
        </p:nvSpPr>
        <p:spPr/>
        <p:txBody>
          <a:bodyPr/>
          <a:lstStyle/>
          <a:p>
            <a:fld id="{00000000-1234-1234-1234-123412341234}" type="slidenum">
              <a:rPr lang="en" smtClean="0"/>
              <a:pPr/>
              <a:t>37</a:t>
            </a:fld>
            <a:endParaRPr lang="en"/>
          </a:p>
        </p:txBody>
      </p:sp>
      <p:pic>
        <p:nvPicPr>
          <p:cNvPr id="5" name="Picture 4"/>
          <p:cNvPicPr>
            <a:picLocks noChangeAspect="1"/>
          </p:cNvPicPr>
          <p:nvPr/>
        </p:nvPicPr>
        <p:blipFill>
          <a:blip r:embed="rId2"/>
          <a:stretch>
            <a:fillRect/>
          </a:stretch>
        </p:blipFill>
        <p:spPr>
          <a:xfrm>
            <a:off x="2497668" y="2229428"/>
            <a:ext cx="7224889" cy="4045432"/>
          </a:xfrm>
          <a:prstGeom prst="rect">
            <a:avLst/>
          </a:prstGeom>
        </p:spPr>
      </p:pic>
    </p:spTree>
    <p:extLst>
      <p:ext uri="{BB962C8B-B14F-4D97-AF65-F5344CB8AC3E}">
        <p14:creationId xmlns:p14="http://schemas.microsoft.com/office/powerpoint/2010/main" val="241982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Another View: Across a Transit Provider</a:t>
            </a:r>
          </a:p>
        </p:txBody>
      </p:sp>
      <p:sp>
        <p:nvSpPr>
          <p:cNvPr id="3" name="Slide Number Placeholder 2"/>
          <p:cNvSpPr>
            <a:spLocks noGrp="1"/>
          </p:cNvSpPr>
          <p:nvPr>
            <p:ph type="sldNum" idx="12"/>
          </p:nvPr>
        </p:nvSpPr>
        <p:spPr/>
        <p:txBody>
          <a:bodyPr/>
          <a:lstStyle/>
          <a:p>
            <a:fld id="{00000000-1234-1234-1234-123412341234}" type="slidenum">
              <a:rPr lang="en" smtClean="0"/>
              <a:pPr/>
              <a:t>38</a:t>
            </a:fld>
            <a:endParaRPr lang="en"/>
          </a:p>
        </p:txBody>
      </p:sp>
      <p:pic>
        <p:nvPicPr>
          <p:cNvPr id="4" name="Picture 3"/>
          <p:cNvPicPr>
            <a:picLocks noChangeAspect="1"/>
          </p:cNvPicPr>
          <p:nvPr/>
        </p:nvPicPr>
        <p:blipFill>
          <a:blip r:embed="rId2"/>
          <a:stretch>
            <a:fillRect/>
          </a:stretch>
        </p:blipFill>
        <p:spPr>
          <a:xfrm>
            <a:off x="2365455" y="1439446"/>
            <a:ext cx="7390970" cy="5302977"/>
          </a:xfrm>
          <a:prstGeom prst="rect">
            <a:avLst/>
          </a:prstGeom>
        </p:spPr>
      </p:pic>
    </p:spTree>
    <p:extLst>
      <p:ext uri="{BB962C8B-B14F-4D97-AF65-F5344CB8AC3E}">
        <p14:creationId xmlns:p14="http://schemas.microsoft.com/office/powerpoint/2010/main" val="1743583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 Was Comcast “Blocking” Netflix?</a:t>
            </a:r>
          </a:p>
        </p:txBody>
      </p:sp>
      <p:sp>
        <p:nvSpPr>
          <p:cNvPr id="4" name="Slide Number Placeholder 3"/>
          <p:cNvSpPr>
            <a:spLocks noGrp="1"/>
          </p:cNvSpPr>
          <p:nvPr>
            <p:ph type="sldNum" idx="12"/>
          </p:nvPr>
        </p:nvSpPr>
        <p:spPr/>
        <p:txBody>
          <a:bodyPr/>
          <a:lstStyle/>
          <a:p>
            <a:fld id="{00000000-1234-1234-1234-123412341234}" type="slidenum">
              <a:rPr lang="en" smtClean="0"/>
              <a:pPr/>
              <a:t>39</a:t>
            </a:fld>
            <a:endParaRPr lang="en"/>
          </a:p>
        </p:txBody>
      </p:sp>
      <p:pic>
        <p:nvPicPr>
          <p:cNvPr id="6" name="Picture 5"/>
          <p:cNvPicPr>
            <a:picLocks noChangeAspect="1"/>
          </p:cNvPicPr>
          <p:nvPr/>
        </p:nvPicPr>
        <p:blipFill>
          <a:blip r:embed="rId2"/>
          <a:stretch>
            <a:fillRect/>
          </a:stretch>
        </p:blipFill>
        <p:spPr>
          <a:xfrm>
            <a:off x="2918633" y="1726663"/>
            <a:ext cx="6339152" cy="4370117"/>
          </a:xfrm>
          <a:prstGeom prst="rect">
            <a:avLst/>
          </a:prstGeom>
        </p:spPr>
      </p:pic>
    </p:spTree>
    <p:extLst>
      <p:ext uri="{BB962C8B-B14F-4D97-AF65-F5344CB8AC3E}">
        <p14:creationId xmlns:p14="http://schemas.microsoft.com/office/powerpoint/2010/main" val="917666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1EE5-AC70-9B42-B82A-120A22F8509C}"/>
              </a:ext>
            </a:extLst>
          </p:cNvPr>
          <p:cNvSpPr>
            <a:spLocks noGrp="1"/>
          </p:cNvSpPr>
          <p:nvPr>
            <p:ph type="title"/>
          </p:nvPr>
        </p:nvSpPr>
        <p:spPr/>
        <p:txBody>
          <a:bodyPr/>
          <a:lstStyle/>
          <a:p>
            <a:r>
              <a:rPr lang="en-US" dirty="0"/>
              <a:t>Topics of Discussion</a:t>
            </a:r>
          </a:p>
        </p:txBody>
      </p:sp>
      <p:sp>
        <p:nvSpPr>
          <p:cNvPr id="3" name="Content Placeholder 2">
            <a:extLst>
              <a:ext uri="{FF2B5EF4-FFF2-40B4-BE49-F238E27FC236}">
                <a16:creationId xmlns:a16="http://schemas.microsoft.com/office/drawing/2014/main" id="{7AF9C327-7325-724E-BD32-6B7C2F840403}"/>
              </a:ext>
            </a:extLst>
          </p:cNvPr>
          <p:cNvSpPr>
            <a:spLocks noGrp="1"/>
          </p:cNvSpPr>
          <p:nvPr>
            <p:ph idx="1"/>
          </p:nvPr>
        </p:nvSpPr>
        <p:spPr/>
        <p:txBody>
          <a:bodyPr>
            <a:normAutofit/>
          </a:bodyPr>
          <a:lstStyle/>
          <a:p>
            <a:r>
              <a:rPr lang="en-US" sz="3600" dirty="0"/>
              <a:t>Communications Decency Act</a:t>
            </a:r>
          </a:p>
          <a:p>
            <a:pPr lvl="1"/>
            <a:r>
              <a:rPr lang="en-US" sz="3200" dirty="0"/>
              <a:t>Section 230</a:t>
            </a:r>
          </a:p>
          <a:p>
            <a:pPr lvl="1"/>
            <a:r>
              <a:rPr lang="en-US" sz="3200" dirty="0"/>
              <a:t>Reno vs. ACLU (1997)</a:t>
            </a:r>
          </a:p>
          <a:p>
            <a:r>
              <a:rPr lang="en-US" sz="3600" dirty="0"/>
              <a:t>Digital Millennium Copyright Act</a:t>
            </a:r>
          </a:p>
          <a:p>
            <a:r>
              <a:rPr lang="en-US" sz="3600" dirty="0"/>
              <a:t>Net Neutrality and Zero Rating</a:t>
            </a:r>
          </a:p>
          <a:p>
            <a:r>
              <a:rPr lang="en-US" sz="3600" dirty="0"/>
              <a:t>Internet “Kill Switch” Proposals</a:t>
            </a:r>
          </a:p>
        </p:txBody>
      </p:sp>
    </p:spTree>
    <p:extLst>
      <p:ext uri="{BB962C8B-B14F-4D97-AF65-F5344CB8AC3E}">
        <p14:creationId xmlns:p14="http://schemas.microsoft.com/office/powerpoint/2010/main" val="393549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Causing This?</a:t>
            </a:r>
          </a:p>
        </p:txBody>
      </p:sp>
      <p:sp>
        <p:nvSpPr>
          <p:cNvPr id="3" name="Slide Number Placeholder 2"/>
          <p:cNvSpPr>
            <a:spLocks noGrp="1"/>
          </p:cNvSpPr>
          <p:nvPr>
            <p:ph type="sldNum" idx="12"/>
          </p:nvPr>
        </p:nvSpPr>
        <p:spPr/>
        <p:txBody>
          <a:bodyPr/>
          <a:lstStyle/>
          <a:p>
            <a:fld id="{00000000-1234-1234-1234-123412341234}" type="slidenum">
              <a:rPr lang="en" smtClean="0"/>
              <a:pPr/>
              <a:t>40</a:t>
            </a:fld>
            <a:endParaRPr lang="en"/>
          </a:p>
        </p:txBody>
      </p:sp>
      <p:pic>
        <p:nvPicPr>
          <p:cNvPr id="4" name="Picture 3"/>
          <p:cNvPicPr>
            <a:picLocks noChangeAspect="1"/>
          </p:cNvPicPr>
          <p:nvPr/>
        </p:nvPicPr>
        <p:blipFill>
          <a:blip r:embed="rId2"/>
          <a:stretch>
            <a:fillRect/>
          </a:stretch>
        </p:blipFill>
        <p:spPr>
          <a:xfrm>
            <a:off x="2802961" y="1951502"/>
            <a:ext cx="6477000" cy="3623733"/>
          </a:xfrm>
          <a:prstGeom prst="rect">
            <a:avLst/>
          </a:prstGeom>
        </p:spPr>
      </p:pic>
    </p:spTree>
    <p:extLst>
      <p:ext uri="{BB962C8B-B14F-4D97-AF65-F5344CB8AC3E}">
        <p14:creationId xmlns:p14="http://schemas.microsoft.com/office/powerpoint/2010/main" val="929975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Sides…</a:t>
            </a:r>
          </a:p>
        </p:txBody>
      </p:sp>
      <p:sp>
        <p:nvSpPr>
          <p:cNvPr id="3" name="Slide Number Placeholder 2"/>
          <p:cNvSpPr>
            <a:spLocks noGrp="1"/>
          </p:cNvSpPr>
          <p:nvPr>
            <p:ph type="sldNum" idx="12"/>
          </p:nvPr>
        </p:nvSpPr>
        <p:spPr/>
        <p:txBody>
          <a:bodyPr/>
          <a:lstStyle/>
          <a:p>
            <a:fld id="{00000000-1234-1234-1234-123412341234}" type="slidenum">
              <a:rPr lang="en" smtClean="0"/>
              <a:pPr/>
              <a:t>41</a:t>
            </a:fld>
            <a:endParaRPr lang="en"/>
          </a:p>
        </p:txBody>
      </p:sp>
      <p:sp>
        <p:nvSpPr>
          <p:cNvPr id="4" name="Rectangle 3"/>
          <p:cNvSpPr/>
          <p:nvPr/>
        </p:nvSpPr>
        <p:spPr>
          <a:xfrm>
            <a:off x="1591079" y="1462703"/>
            <a:ext cx="8391121" cy="4893647"/>
          </a:xfrm>
          <a:prstGeom prst="rect">
            <a:avLst/>
          </a:prstGeom>
        </p:spPr>
        <p:txBody>
          <a:bodyPr wrap="square">
            <a:spAutoFit/>
          </a:bodyPr>
          <a:lstStyle/>
          <a:p>
            <a:pPr marL="285750" indent="-285750">
              <a:buFont typeface="Arial"/>
              <a:buChar char="•"/>
            </a:pPr>
            <a:r>
              <a:rPr lang="en-US" sz="2400" dirty="0"/>
              <a:t>Netflix asserts that, by paying their transit providers, they have already paid for access to Comcast’s consumers (the “eyeballs”), and that it is the responsibility of Comcast and their transit providers to ensure that these links are provisioned well enough to avoid congestion. The filings assert that Comcast “let the links congest” (effectively, by not paying for upgrades to these links).  </a:t>
            </a:r>
          </a:p>
          <a:p>
            <a:pPr marL="285750" indent="-285750">
              <a:buFont typeface="Arial"/>
              <a:buChar char="•"/>
            </a:pPr>
            <a:endParaRPr lang="en-US" sz="2400" dirty="0"/>
          </a:p>
          <a:p>
            <a:pPr marL="285750" indent="-285750">
              <a:buFont typeface="Arial"/>
              <a:buChar char="•"/>
            </a:pPr>
            <a:endParaRPr lang="en-US" sz="2400" dirty="0"/>
          </a:p>
          <a:p>
            <a:pPr marL="285750" indent="-285750">
              <a:buFont typeface="Arial"/>
              <a:buChar char="•"/>
            </a:pPr>
            <a:r>
              <a:rPr lang="en-US" sz="2400" dirty="0"/>
              <a:t>Comcast, on the other hand, asserts that Netflix has enough traffic to congest any link they please, at any time, as well as the flexibility to choose which transit provider they use to reach Comcast.  </a:t>
            </a:r>
          </a:p>
        </p:txBody>
      </p:sp>
    </p:spTree>
    <p:extLst>
      <p:ext uri="{BB962C8B-B14F-4D97-AF65-F5344CB8AC3E}">
        <p14:creationId xmlns:p14="http://schemas.microsoft.com/office/powerpoint/2010/main" val="26520943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06756-7590-E542-9945-341C74D4D575}"/>
              </a:ext>
            </a:extLst>
          </p:cNvPr>
          <p:cNvSpPr>
            <a:spLocks noGrp="1"/>
          </p:cNvSpPr>
          <p:nvPr>
            <p:ph type="title"/>
          </p:nvPr>
        </p:nvSpPr>
        <p:spPr/>
        <p:txBody>
          <a:bodyPr/>
          <a:lstStyle/>
          <a:p>
            <a:r>
              <a:rPr lang="en-US" dirty="0"/>
              <a:t>Net Neutrality: Summary</a:t>
            </a:r>
          </a:p>
        </p:txBody>
      </p:sp>
      <p:sp>
        <p:nvSpPr>
          <p:cNvPr id="3" name="Content Placeholder 2">
            <a:extLst>
              <a:ext uri="{FF2B5EF4-FFF2-40B4-BE49-F238E27FC236}">
                <a16:creationId xmlns:a16="http://schemas.microsoft.com/office/drawing/2014/main" id="{AED17E46-F337-C244-9C15-33CBC89FB992}"/>
              </a:ext>
            </a:extLst>
          </p:cNvPr>
          <p:cNvSpPr>
            <a:spLocks noGrp="1"/>
          </p:cNvSpPr>
          <p:nvPr>
            <p:ph idx="1"/>
          </p:nvPr>
        </p:nvSpPr>
        <p:spPr/>
        <p:txBody>
          <a:bodyPr/>
          <a:lstStyle/>
          <a:p>
            <a:r>
              <a:rPr lang="en-US" dirty="0"/>
              <a:t>Net neutrality regulation in the U.S. is “dead” (for the time being)</a:t>
            </a:r>
          </a:p>
          <a:p>
            <a:endParaRPr lang="en-US" dirty="0"/>
          </a:p>
          <a:p>
            <a:r>
              <a:rPr lang="en-US" dirty="0"/>
              <a:t>Some provisions of net neutrality pertain to Internet censorship (e.g., blocking, throttling, paid prioritization).</a:t>
            </a:r>
          </a:p>
          <a:p>
            <a:endParaRPr lang="en-US" dirty="0"/>
          </a:p>
          <a:p>
            <a:r>
              <a:rPr lang="en-US" dirty="0"/>
              <a:t>Some aspects of Internet access relate to provisioning/economics/Internet peering and are somewhat fuzzy.</a:t>
            </a:r>
          </a:p>
        </p:txBody>
      </p:sp>
    </p:spTree>
    <p:extLst>
      <p:ext uri="{BB962C8B-B14F-4D97-AF65-F5344CB8AC3E}">
        <p14:creationId xmlns:p14="http://schemas.microsoft.com/office/powerpoint/2010/main" val="1735220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3DF5-BE7E-CB47-AD3D-E1FF9BBD149A}"/>
              </a:ext>
            </a:extLst>
          </p:cNvPr>
          <p:cNvSpPr>
            <a:spLocks noGrp="1"/>
          </p:cNvSpPr>
          <p:nvPr>
            <p:ph type="title"/>
          </p:nvPr>
        </p:nvSpPr>
        <p:spPr>
          <a:xfrm>
            <a:off x="838200" y="1528907"/>
            <a:ext cx="10515600" cy="1325563"/>
          </a:xfrm>
        </p:spPr>
        <p:txBody>
          <a:bodyPr/>
          <a:lstStyle/>
          <a:p>
            <a:pPr algn="ctr"/>
            <a:r>
              <a:rPr lang="en-US" dirty="0"/>
              <a:t>Paid Prioritization and “Zero Rating”</a:t>
            </a:r>
          </a:p>
        </p:txBody>
      </p:sp>
      <p:pic>
        <p:nvPicPr>
          <p:cNvPr id="3" name="Picture 2">
            <a:extLst>
              <a:ext uri="{FF2B5EF4-FFF2-40B4-BE49-F238E27FC236}">
                <a16:creationId xmlns:a16="http://schemas.microsoft.com/office/drawing/2014/main" id="{A94F718A-6282-9D42-9CDA-AA6663614385}"/>
              </a:ext>
            </a:extLst>
          </p:cNvPr>
          <p:cNvPicPr>
            <a:picLocks noChangeAspect="1"/>
          </p:cNvPicPr>
          <p:nvPr/>
        </p:nvPicPr>
        <p:blipFill>
          <a:blip r:embed="rId2"/>
          <a:stretch>
            <a:fillRect/>
          </a:stretch>
        </p:blipFill>
        <p:spPr>
          <a:xfrm>
            <a:off x="0" y="2767361"/>
            <a:ext cx="12192000" cy="3837878"/>
          </a:xfrm>
          <a:prstGeom prst="rect">
            <a:avLst/>
          </a:prstGeom>
        </p:spPr>
      </p:pic>
    </p:spTree>
    <p:extLst>
      <p:ext uri="{BB962C8B-B14F-4D97-AF65-F5344CB8AC3E}">
        <p14:creationId xmlns:p14="http://schemas.microsoft.com/office/powerpoint/2010/main" val="356583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C007-155F-8B4F-838D-F55E27ABF660}"/>
              </a:ext>
            </a:extLst>
          </p:cNvPr>
          <p:cNvSpPr>
            <a:spLocks noGrp="1"/>
          </p:cNvSpPr>
          <p:nvPr>
            <p:ph type="title"/>
          </p:nvPr>
        </p:nvSpPr>
        <p:spPr/>
        <p:txBody>
          <a:bodyPr/>
          <a:lstStyle/>
          <a:p>
            <a:r>
              <a:rPr lang="en-US"/>
              <a:t>Facebook’s “Free Basics”</a:t>
            </a:r>
            <a:endParaRPr lang="en-US" dirty="0"/>
          </a:p>
        </p:txBody>
      </p:sp>
      <p:sp>
        <p:nvSpPr>
          <p:cNvPr id="5" name="Content Placeholder 4">
            <a:extLst>
              <a:ext uri="{FF2B5EF4-FFF2-40B4-BE49-F238E27FC236}">
                <a16:creationId xmlns:a16="http://schemas.microsoft.com/office/drawing/2014/main" id="{593C48B6-01C2-8343-837A-E587ECC62D02}"/>
              </a:ext>
            </a:extLst>
          </p:cNvPr>
          <p:cNvSpPr>
            <a:spLocks noGrp="1"/>
          </p:cNvSpPr>
          <p:nvPr>
            <p:ph idx="1"/>
          </p:nvPr>
        </p:nvSpPr>
        <p:spPr>
          <a:xfrm>
            <a:off x="3500770" y="1998228"/>
            <a:ext cx="4384965" cy="3787054"/>
          </a:xfrm>
          <a:solidFill>
            <a:schemeClr val="bg1">
              <a:lumMod val="85000"/>
            </a:schemeClr>
          </a:solidFill>
        </p:spPr>
        <p:txBody>
          <a:bodyPr/>
          <a:lstStyle/>
          <a:p>
            <a:r>
              <a:rPr lang="en-US" dirty="0"/>
              <a:t>User gets access to some subset of applications for free (e.g., BBC News, …) without paying mobile carrier for data charges</a:t>
            </a:r>
          </a:p>
          <a:p>
            <a:endParaRPr lang="en-US" dirty="0"/>
          </a:p>
          <a:p>
            <a:r>
              <a:rPr lang="en-US" dirty="0"/>
              <a:t>Other sites incur regular carrier fees/data charges.</a:t>
            </a:r>
          </a:p>
        </p:txBody>
      </p:sp>
      <p:pic>
        <p:nvPicPr>
          <p:cNvPr id="3" name="Picture 2">
            <a:extLst>
              <a:ext uri="{FF2B5EF4-FFF2-40B4-BE49-F238E27FC236}">
                <a16:creationId xmlns:a16="http://schemas.microsoft.com/office/drawing/2014/main" id="{60982924-56F9-2841-94FA-F2A993D550CA}"/>
              </a:ext>
            </a:extLst>
          </p:cNvPr>
          <p:cNvPicPr>
            <a:picLocks noChangeAspect="1"/>
          </p:cNvPicPr>
          <p:nvPr/>
        </p:nvPicPr>
        <p:blipFill>
          <a:blip r:embed="rId2"/>
          <a:stretch>
            <a:fillRect/>
          </a:stretch>
        </p:blipFill>
        <p:spPr>
          <a:xfrm>
            <a:off x="8059105" y="1032665"/>
            <a:ext cx="3649140" cy="5246690"/>
          </a:xfrm>
          <a:prstGeom prst="rect">
            <a:avLst/>
          </a:prstGeom>
        </p:spPr>
      </p:pic>
      <p:pic>
        <p:nvPicPr>
          <p:cNvPr id="4" name="Picture 3">
            <a:extLst>
              <a:ext uri="{FF2B5EF4-FFF2-40B4-BE49-F238E27FC236}">
                <a16:creationId xmlns:a16="http://schemas.microsoft.com/office/drawing/2014/main" id="{67FAFDC8-49D9-9F47-B973-6483C116BB22}"/>
              </a:ext>
            </a:extLst>
          </p:cNvPr>
          <p:cNvPicPr>
            <a:picLocks noChangeAspect="1"/>
          </p:cNvPicPr>
          <p:nvPr/>
        </p:nvPicPr>
        <p:blipFill>
          <a:blip r:embed="rId3"/>
          <a:stretch>
            <a:fillRect/>
          </a:stretch>
        </p:blipFill>
        <p:spPr>
          <a:xfrm>
            <a:off x="838200" y="1504155"/>
            <a:ext cx="2489200" cy="4775200"/>
          </a:xfrm>
          <a:prstGeom prst="rect">
            <a:avLst/>
          </a:prstGeom>
        </p:spPr>
      </p:pic>
    </p:spTree>
    <p:extLst>
      <p:ext uri="{BB962C8B-B14F-4D97-AF65-F5344CB8AC3E}">
        <p14:creationId xmlns:p14="http://schemas.microsoft.com/office/powerpoint/2010/main" val="33313990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Walled Garden, or Gateway Drug?</a:t>
            </a:r>
          </a:p>
        </p:txBody>
      </p:sp>
      <p:sp>
        <p:nvSpPr>
          <p:cNvPr id="3" name="Content Placeholder 2"/>
          <p:cNvSpPr>
            <a:spLocks noGrp="1"/>
          </p:cNvSpPr>
          <p:nvPr>
            <p:ph idx="1"/>
          </p:nvPr>
        </p:nvSpPr>
        <p:spPr>
          <a:xfrm>
            <a:off x="545841" y="1690688"/>
            <a:ext cx="10515600" cy="4351338"/>
          </a:xfrm>
        </p:spPr>
        <p:txBody>
          <a:bodyPr>
            <a:normAutofit/>
          </a:bodyPr>
          <a:lstStyle/>
          <a:p>
            <a:r>
              <a:rPr lang="en-US" sz="3200" dirty="0"/>
              <a:t>Goal</a:t>
            </a:r>
          </a:p>
          <a:p>
            <a:pPr lvl="1"/>
            <a:r>
              <a:rPr lang="en-US" sz="2800" dirty="0"/>
              <a:t>Study mobile usage patterns in the context of pricing practices like zero-rating</a:t>
            </a:r>
            <a:br>
              <a:rPr lang="en-US" sz="2800" dirty="0"/>
            </a:br>
            <a:endParaRPr lang="en-US" sz="2800" dirty="0"/>
          </a:p>
          <a:p>
            <a:r>
              <a:rPr lang="en-US" sz="3200" dirty="0"/>
              <a:t>Two Aspects:</a:t>
            </a:r>
          </a:p>
          <a:p>
            <a:pPr lvl="1"/>
            <a:r>
              <a:rPr lang="en-US" sz="2800" dirty="0"/>
              <a:t>Net neutrality &amp; walled garden arguments</a:t>
            </a:r>
          </a:p>
          <a:p>
            <a:pPr lvl="1"/>
            <a:r>
              <a:rPr lang="en-US" sz="2800" dirty="0"/>
              <a:t>Connectivity &amp; gateway drug arguments</a:t>
            </a:r>
          </a:p>
        </p:txBody>
      </p:sp>
      <p:sp>
        <p:nvSpPr>
          <p:cNvPr id="4" name="Slide Number Placeholder 3"/>
          <p:cNvSpPr>
            <a:spLocks noGrp="1"/>
          </p:cNvSpPr>
          <p:nvPr>
            <p:ph type="sldNum" sz="quarter" idx="12"/>
          </p:nvPr>
        </p:nvSpPr>
        <p:spPr/>
        <p:txBody>
          <a:bodyPr/>
          <a:lstStyle/>
          <a:p>
            <a:fld id="{6E2D2B3B-882E-40F3-A32F-6DD516915044}" type="slidenum">
              <a:rPr lang="en-US" smtClean="0"/>
              <a:pPr/>
              <a:t>45</a:t>
            </a:fld>
            <a:endParaRPr lang="en-US"/>
          </a:p>
        </p:txBody>
      </p:sp>
    </p:spTree>
    <p:extLst>
      <p:ext uri="{BB962C8B-B14F-4D97-AF65-F5344CB8AC3E}">
        <p14:creationId xmlns:p14="http://schemas.microsoft.com/office/powerpoint/2010/main" val="2600367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628262" y="1690687"/>
            <a:ext cx="10885714" cy="4802187"/>
          </a:xfrm>
        </p:spPr>
        <p:txBody>
          <a:bodyPr>
            <a:normAutofit/>
          </a:bodyPr>
          <a:lstStyle/>
          <a:p>
            <a:r>
              <a:rPr lang="en-US" sz="3600" dirty="0"/>
              <a:t>Longitudinal empirical analysis of mobile usage patterns</a:t>
            </a:r>
          </a:p>
          <a:p>
            <a:r>
              <a:rPr lang="en-US" sz="3600" dirty="0"/>
              <a:t>Comparative qualitative analysis of zero-rating effects</a:t>
            </a:r>
            <a:br>
              <a:rPr lang="en-US" sz="3600" dirty="0"/>
            </a:br>
            <a:endParaRPr lang="en-US" sz="3600" dirty="0"/>
          </a:p>
          <a:p>
            <a:r>
              <a:rPr lang="en-US" sz="3600" dirty="0"/>
              <a:t>Data</a:t>
            </a:r>
          </a:p>
          <a:p>
            <a:pPr lvl="1"/>
            <a:r>
              <a:rPr lang="en-US" sz="3200" dirty="0" err="1"/>
              <a:t>MySpeed</a:t>
            </a:r>
            <a:r>
              <a:rPr lang="en-US" sz="3200" dirty="0"/>
              <a:t> Test</a:t>
            </a:r>
          </a:p>
          <a:p>
            <a:pPr lvl="2"/>
            <a:r>
              <a:rPr lang="en-US" sz="2800" dirty="0"/>
              <a:t>Metadata</a:t>
            </a:r>
          </a:p>
          <a:p>
            <a:pPr lvl="2"/>
            <a:r>
              <a:rPr lang="en-US" sz="2800" dirty="0"/>
              <a:t>User behavior</a:t>
            </a:r>
          </a:p>
          <a:p>
            <a:pPr lvl="1"/>
            <a:r>
              <a:rPr lang="en-US" sz="3200" dirty="0"/>
              <a:t>Survey responses</a:t>
            </a:r>
          </a:p>
          <a:p>
            <a:pPr lvl="2"/>
            <a:r>
              <a:rPr lang="en-US" sz="2800" dirty="0"/>
              <a:t>Kenya and South Africa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46</a:t>
            </a:fld>
            <a:endParaRPr lang="en-US"/>
          </a:p>
        </p:txBody>
      </p:sp>
    </p:spTree>
    <p:extLst>
      <p:ext uri="{BB962C8B-B14F-4D97-AF65-F5344CB8AC3E}">
        <p14:creationId xmlns:p14="http://schemas.microsoft.com/office/powerpoint/2010/main" val="2589277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1063690" y="1735217"/>
            <a:ext cx="9358929" cy="4287859"/>
          </a:xfrm>
        </p:spPr>
        <p:txBody>
          <a:bodyPr>
            <a:normAutofit fontScale="92500" lnSpcReduction="10000"/>
          </a:bodyPr>
          <a:lstStyle/>
          <a:p>
            <a:r>
              <a:rPr lang="en-US" dirty="0" err="1"/>
              <a:t>MySpeedTest</a:t>
            </a:r>
            <a:r>
              <a:rPr lang="en-US" dirty="0"/>
              <a:t> data collection, cleaning, and preprocessing</a:t>
            </a:r>
          </a:p>
          <a:p>
            <a:r>
              <a:rPr lang="en-US" dirty="0"/>
              <a:t>Exploratory analysis</a:t>
            </a:r>
          </a:p>
          <a:p>
            <a:pPr lvl="1"/>
            <a:r>
              <a:rPr lang="en-US" dirty="0"/>
              <a:t>South Africa (US for comparison)</a:t>
            </a:r>
          </a:p>
          <a:p>
            <a:pPr lvl="1"/>
            <a:r>
              <a:rPr lang="en-US" dirty="0"/>
              <a:t>Connection types, </a:t>
            </a:r>
            <a:r>
              <a:rPr lang="en-US" dirty="0" err="1"/>
              <a:t>datacap</a:t>
            </a:r>
            <a:r>
              <a:rPr lang="en-US" dirty="0"/>
              <a:t> types</a:t>
            </a:r>
          </a:p>
          <a:p>
            <a:r>
              <a:rPr lang="en-US" dirty="0"/>
              <a:t>Pricing analysis</a:t>
            </a:r>
          </a:p>
          <a:p>
            <a:pPr lvl="1"/>
            <a:r>
              <a:rPr lang="en-US" dirty="0"/>
              <a:t>Zero-rating</a:t>
            </a:r>
          </a:p>
          <a:p>
            <a:pPr lvl="1"/>
            <a:r>
              <a:rPr lang="en-US" dirty="0"/>
              <a:t>Prepaid data pricing</a:t>
            </a:r>
          </a:p>
          <a:p>
            <a:r>
              <a:rPr lang="en-US" dirty="0" err="1"/>
              <a:t>OnDevice</a:t>
            </a:r>
            <a:r>
              <a:rPr lang="en-US" dirty="0"/>
              <a:t> pay-per-install recruitment, Mechanical Turk trial</a:t>
            </a:r>
          </a:p>
          <a:p>
            <a:r>
              <a:rPr lang="en-US" dirty="0"/>
              <a:t>Comparative analysis</a:t>
            </a:r>
          </a:p>
          <a:p>
            <a:pPr lvl="1"/>
            <a:r>
              <a:rPr lang="en-US" dirty="0"/>
              <a:t>South Africa vs. Kenya</a:t>
            </a:r>
          </a:p>
          <a:p>
            <a:pPr lvl="1"/>
            <a:r>
              <a:rPr lang="en-US" dirty="0"/>
              <a:t>Survey data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47</a:t>
            </a:fld>
            <a:endParaRPr lang="en-US"/>
          </a:p>
        </p:txBody>
      </p:sp>
    </p:spTree>
    <p:extLst>
      <p:ext uri="{BB962C8B-B14F-4D97-AF65-F5344CB8AC3E}">
        <p14:creationId xmlns:p14="http://schemas.microsoft.com/office/powerpoint/2010/main" val="3899386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9450841" cy="1023257"/>
          </a:xfrm>
        </p:spPr>
        <p:txBody>
          <a:bodyPr>
            <a:normAutofit/>
          </a:bodyPr>
          <a:lstStyle/>
          <a:p>
            <a:r>
              <a:rPr lang="en-US" sz="3600" dirty="0"/>
              <a:t>WhatsApp Usage: Effects of Zero Rating on Cell-C</a:t>
            </a:r>
          </a:p>
        </p:txBody>
      </p:sp>
      <p:sp>
        <p:nvSpPr>
          <p:cNvPr id="3" name="Slide Number Placeholder 2"/>
          <p:cNvSpPr>
            <a:spLocks noGrp="1"/>
          </p:cNvSpPr>
          <p:nvPr>
            <p:ph type="sldNum" sz="quarter" idx="12"/>
          </p:nvPr>
        </p:nvSpPr>
        <p:spPr/>
        <p:txBody>
          <a:bodyPr/>
          <a:lstStyle/>
          <a:p>
            <a:fld id="{6E2D2B3B-882E-40F3-A32F-6DD516915044}" type="slidenum">
              <a:rPr lang="en-US" smtClean="0"/>
              <a:pPr/>
              <a:t>48</a:t>
            </a:fld>
            <a:endParaRPr lang="en-US" dirty="0"/>
          </a:p>
        </p:txBody>
      </p:sp>
      <p:pic>
        <p:nvPicPr>
          <p:cNvPr id="10" name="Picture Placeholder 5" descr="Screenshot 2016-04-10 16.19.13.png"/>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9073" t="10500" r="-852"/>
          <a:stretch/>
        </p:blipFill>
        <p:spPr>
          <a:xfrm>
            <a:off x="5212885" y="3877102"/>
            <a:ext cx="6139328" cy="2735112"/>
          </a:xfrm>
        </p:spPr>
      </p:pic>
      <p:pic>
        <p:nvPicPr>
          <p:cNvPr id="8" name="Picture Placeholder 6" descr="Screenshot 2016-04-10 16.18.47.png">
            <a:extLst>
              <a:ext uri="{FF2B5EF4-FFF2-40B4-BE49-F238E27FC236}">
                <a16:creationId xmlns:a16="http://schemas.microsoft.com/office/drawing/2014/main" id="{7614F0AE-2EB3-6D48-8203-09C4F1FEEB7F}"/>
              </a:ext>
            </a:extLst>
          </p:cNvPr>
          <p:cNvPicPr>
            <a:picLocks noChangeAspect="1"/>
          </p:cNvPicPr>
          <p:nvPr/>
        </p:nvPicPr>
        <p:blipFill>
          <a:blip r:embed="rId4">
            <a:extLst>
              <a:ext uri="{28A0092B-C50C-407E-A947-70E740481C1C}">
                <a14:useLocalDpi xmlns:a14="http://schemas.microsoft.com/office/drawing/2010/main" val="0"/>
              </a:ext>
            </a:extLst>
          </a:blip>
          <a:srcRect l="-3799" r="-3799"/>
          <a:stretch>
            <a:fillRect/>
          </a:stretch>
        </p:blipFill>
        <p:spPr>
          <a:xfrm>
            <a:off x="5212885" y="1224593"/>
            <a:ext cx="6305285" cy="2832326"/>
          </a:xfrm>
          <a:prstGeom prst="rect">
            <a:avLst/>
          </a:prstGeom>
        </p:spPr>
      </p:pic>
      <p:sp>
        <p:nvSpPr>
          <p:cNvPr id="7" name="TextBox 6">
            <a:extLst>
              <a:ext uri="{FF2B5EF4-FFF2-40B4-BE49-F238E27FC236}">
                <a16:creationId xmlns:a16="http://schemas.microsoft.com/office/drawing/2014/main" id="{EA8F424C-B1B1-E847-93FF-802B40EAFCB0}"/>
              </a:ext>
            </a:extLst>
          </p:cNvPr>
          <p:cNvSpPr txBox="1"/>
          <p:nvPr/>
        </p:nvSpPr>
        <p:spPr>
          <a:xfrm>
            <a:off x="838200" y="4151085"/>
            <a:ext cx="3810000" cy="2308324"/>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Cellular usage of WhatsApp increased 3x on Cell-C during zero-rating period.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Other carriers usage also fluctuated for other carriers. Small N study (19 users total). May need more data to draw conclusions.</a:t>
            </a:r>
          </a:p>
        </p:txBody>
      </p:sp>
      <p:pic>
        <p:nvPicPr>
          <p:cNvPr id="9" name="Picture 8">
            <a:extLst>
              <a:ext uri="{FF2B5EF4-FFF2-40B4-BE49-F238E27FC236}">
                <a16:creationId xmlns:a16="http://schemas.microsoft.com/office/drawing/2014/main" id="{FAD965E0-7F81-5542-9529-DE1A09A0B43A}"/>
              </a:ext>
            </a:extLst>
          </p:cNvPr>
          <p:cNvPicPr>
            <a:picLocks noChangeAspect="1"/>
          </p:cNvPicPr>
          <p:nvPr/>
        </p:nvPicPr>
        <p:blipFill>
          <a:blip r:embed="rId5"/>
          <a:stretch>
            <a:fillRect/>
          </a:stretch>
        </p:blipFill>
        <p:spPr>
          <a:xfrm>
            <a:off x="275771" y="1413427"/>
            <a:ext cx="5157869" cy="2463675"/>
          </a:xfrm>
          <a:prstGeom prst="rect">
            <a:avLst/>
          </a:prstGeom>
        </p:spPr>
      </p:pic>
    </p:spTree>
    <p:extLst>
      <p:ext uri="{BB962C8B-B14F-4D97-AF65-F5344CB8AC3E}">
        <p14:creationId xmlns:p14="http://schemas.microsoft.com/office/powerpoint/2010/main" val="2687929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Effects of MTN’s Zero-Rating of Twitter During 2014 World Cup</a:t>
            </a:r>
          </a:p>
        </p:txBody>
      </p:sp>
      <p:pic>
        <p:nvPicPr>
          <p:cNvPr id="8" name="Picture Placeholder 7" descr="Screenshot 2016-04-10 16.19.37.png"/>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6496583" y="1847850"/>
            <a:ext cx="5309348" cy="4351338"/>
          </a:xfrm>
        </p:spPr>
      </p:pic>
      <p:sp>
        <p:nvSpPr>
          <p:cNvPr id="3" name="Slide Number Placeholder 2"/>
          <p:cNvSpPr>
            <a:spLocks noGrp="1"/>
          </p:cNvSpPr>
          <p:nvPr>
            <p:ph type="sldNum" sz="quarter" idx="12"/>
          </p:nvPr>
        </p:nvSpPr>
        <p:spPr/>
        <p:txBody>
          <a:bodyPr/>
          <a:lstStyle/>
          <a:p>
            <a:fld id="{6E2D2B3B-882E-40F3-A32F-6DD516915044}" type="slidenum">
              <a:rPr lang="en-US" smtClean="0"/>
              <a:pPr/>
              <a:t>49</a:t>
            </a:fld>
            <a:endParaRPr lang="en-US" dirty="0"/>
          </a:p>
        </p:txBody>
      </p:sp>
      <p:sp>
        <p:nvSpPr>
          <p:cNvPr id="7" name="TextBox 6">
            <a:extLst>
              <a:ext uri="{FF2B5EF4-FFF2-40B4-BE49-F238E27FC236}">
                <a16:creationId xmlns:a16="http://schemas.microsoft.com/office/drawing/2014/main" id="{C0884184-DCEE-954E-97B8-A23BEBE4DABE}"/>
              </a:ext>
            </a:extLst>
          </p:cNvPr>
          <p:cNvSpPr txBox="1"/>
          <p:nvPr/>
        </p:nvSpPr>
        <p:spPr>
          <a:xfrm>
            <a:off x="892628" y="1847850"/>
            <a:ext cx="461554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Started during 2014 World Cup as promotion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Continued again later in 2014.</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Recently discontinued in 2018.</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Usage higher during and after initial zero-rating period.</a:t>
            </a:r>
          </a:p>
        </p:txBody>
      </p:sp>
    </p:spTree>
    <p:extLst>
      <p:ext uri="{BB962C8B-B14F-4D97-AF65-F5344CB8AC3E}">
        <p14:creationId xmlns:p14="http://schemas.microsoft.com/office/powerpoint/2010/main" val="280839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B178-D4D5-4943-AD8D-65375F949F18}"/>
              </a:ext>
            </a:extLst>
          </p:cNvPr>
          <p:cNvSpPr>
            <a:spLocks noGrp="1"/>
          </p:cNvSpPr>
          <p:nvPr>
            <p:ph type="title"/>
          </p:nvPr>
        </p:nvSpPr>
        <p:spPr>
          <a:xfrm>
            <a:off x="731729" y="1717936"/>
            <a:ext cx="10515600" cy="1325563"/>
          </a:xfrm>
        </p:spPr>
        <p:txBody>
          <a:bodyPr/>
          <a:lstStyle/>
          <a:p>
            <a:pPr algn="ctr"/>
            <a:r>
              <a:rPr lang="en-US" dirty="0"/>
              <a:t>Communications Decency Act</a:t>
            </a:r>
          </a:p>
        </p:txBody>
      </p:sp>
    </p:spTree>
    <p:extLst>
      <p:ext uri="{BB962C8B-B14F-4D97-AF65-F5344CB8AC3E}">
        <p14:creationId xmlns:p14="http://schemas.microsoft.com/office/powerpoint/2010/main" val="12795807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57F041-B060-9B4D-A018-6EF9AE16FB86}"/>
              </a:ext>
            </a:extLst>
          </p:cNvPr>
          <p:cNvSpPr>
            <a:spLocks noGrp="1"/>
          </p:cNvSpPr>
          <p:nvPr>
            <p:ph type="title"/>
          </p:nvPr>
        </p:nvSpPr>
        <p:spPr/>
        <p:txBody>
          <a:bodyPr/>
          <a:lstStyle/>
          <a:p>
            <a:r>
              <a:rPr lang="en-US" dirty="0"/>
              <a:t>End of Free Twitter (2018)</a:t>
            </a:r>
          </a:p>
        </p:txBody>
      </p:sp>
      <p:pic>
        <p:nvPicPr>
          <p:cNvPr id="8" name="Picture 7">
            <a:extLst>
              <a:ext uri="{FF2B5EF4-FFF2-40B4-BE49-F238E27FC236}">
                <a16:creationId xmlns:a16="http://schemas.microsoft.com/office/drawing/2014/main" id="{19BB9C0C-F8F4-5542-8856-C40C2A19359F}"/>
              </a:ext>
            </a:extLst>
          </p:cNvPr>
          <p:cNvPicPr>
            <a:picLocks noChangeAspect="1"/>
          </p:cNvPicPr>
          <p:nvPr/>
        </p:nvPicPr>
        <p:blipFill>
          <a:blip r:embed="rId2"/>
          <a:stretch>
            <a:fillRect/>
          </a:stretch>
        </p:blipFill>
        <p:spPr>
          <a:xfrm>
            <a:off x="1030041" y="1560285"/>
            <a:ext cx="4687934" cy="5058229"/>
          </a:xfrm>
          <a:prstGeom prst="rect">
            <a:avLst/>
          </a:prstGeom>
        </p:spPr>
      </p:pic>
      <p:pic>
        <p:nvPicPr>
          <p:cNvPr id="9" name="Picture 8">
            <a:extLst>
              <a:ext uri="{FF2B5EF4-FFF2-40B4-BE49-F238E27FC236}">
                <a16:creationId xmlns:a16="http://schemas.microsoft.com/office/drawing/2014/main" id="{CFB0610B-F99F-4641-AB77-763499DF68A7}"/>
              </a:ext>
            </a:extLst>
          </p:cNvPr>
          <p:cNvPicPr>
            <a:picLocks noChangeAspect="1"/>
          </p:cNvPicPr>
          <p:nvPr/>
        </p:nvPicPr>
        <p:blipFill>
          <a:blip r:embed="rId3"/>
          <a:stretch>
            <a:fillRect/>
          </a:stretch>
        </p:blipFill>
        <p:spPr>
          <a:xfrm>
            <a:off x="6962553" y="1505744"/>
            <a:ext cx="4621875" cy="5297715"/>
          </a:xfrm>
          <a:prstGeom prst="rect">
            <a:avLst/>
          </a:prstGeom>
        </p:spPr>
      </p:pic>
    </p:spTree>
    <p:extLst>
      <p:ext uri="{BB962C8B-B14F-4D97-AF65-F5344CB8AC3E}">
        <p14:creationId xmlns:p14="http://schemas.microsoft.com/office/powerpoint/2010/main" val="22828277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51</a:t>
            </a:fld>
            <a:endParaRPr lang="en-US"/>
          </a:p>
        </p:txBody>
      </p:sp>
      <p:pic>
        <p:nvPicPr>
          <p:cNvPr id="5" name="Picture 4"/>
          <p:cNvPicPr/>
          <p:nvPr/>
        </p:nvPicPr>
        <p:blipFill>
          <a:blip r:embed="rId3"/>
          <a:stretch>
            <a:fillRect/>
          </a:stretch>
        </p:blipFill>
        <p:spPr>
          <a:xfrm>
            <a:off x="1778001" y="1584009"/>
            <a:ext cx="8619067" cy="5043804"/>
          </a:xfrm>
          <a:prstGeom prst="rect">
            <a:avLst/>
          </a:prstGeom>
        </p:spPr>
      </p:pic>
    </p:spTree>
    <p:extLst>
      <p:ext uri="{BB962C8B-B14F-4D97-AF65-F5344CB8AC3E}">
        <p14:creationId xmlns:p14="http://schemas.microsoft.com/office/powerpoint/2010/main" val="2073971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not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52</a:t>
            </a:fld>
            <a:endParaRPr lang="en-US"/>
          </a:p>
        </p:txBody>
      </p:sp>
      <p:pic>
        <p:nvPicPr>
          <p:cNvPr id="6" name="Picture 5"/>
          <p:cNvPicPr/>
          <p:nvPr/>
        </p:nvPicPr>
        <p:blipFill>
          <a:blip r:embed="rId3"/>
          <a:stretch>
            <a:fillRect/>
          </a:stretch>
        </p:blipFill>
        <p:spPr>
          <a:xfrm>
            <a:off x="1811868" y="1584009"/>
            <a:ext cx="8619065" cy="5043805"/>
          </a:xfrm>
          <a:prstGeom prst="rect">
            <a:avLst/>
          </a:prstGeom>
        </p:spPr>
      </p:pic>
    </p:spTree>
    <p:extLst>
      <p:ext uri="{BB962C8B-B14F-4D97-AF65-F5344CB8AC3E}">
        <p14:creationId xmlns:p14="http://schemas.microsoft.com/office/powerpoint/2010/main" val="2325293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1485" y="1932622"/>
            <a:ext cx="10675257" cy="4666790"/>
          </a:xfrm>
          <a:prstGeom prst="rect">
            <a:avLst/>
          </a:prstGeom>
          <a:noFill/>
        </p:spPr>
        <p:txBody>
          <a:bodyPr wrap="square" rtlCol="0">
            <a:spAutoFit/>
          </a:bodyPr>
          <a:lstStyle/>
          <a:p>
            <a:pPr marL="285750" indent="-285750">
              <a:lnSpc>
                <a:spcPct val="70000"/>
              </a:lnSpc>
              <a:spcBef>
                <a:spcPts val="2000"/>
              </a:spcBef>
              <a:buFont typeface="Arial"/>
              <a:buChar char="•"/>
            </a:pPr>
            <a:r>
              <a:rPr lang="en-GB" sz="2800" dirty="0"/>
              <a:t>Many users pay high prices for cellular data usage</a:t>
            </a:r>
          </a:p>
          <a:p>
            <a:pPr marL="742950" lvl="1" indent="-285750">
              <a:lnSpc>
                <a:spcPct val="70000"/>
              </a:lnSpc>
              <a:spcBef>
                <a:spcPts val="2000"/>
              </a:spcBef>
              <a:buFont typeface="Arial"/>
              <a:buChar char="•"/>
            </a:pPr>
            <a:r>
              <a:rPr lang="en-US" sz="2800" dirty="0"/>
              <a:t>Preference for Wi-Fi usage except Facebook was clear in studies</a:t>
            </a:r>
            <a:endParaRPr lang="en-US" sz="2400" dirty="0"/>
          </a:p>
          <a:p>
            <a:pPr marL="285750" indent="-285750">
              <a:lnSpc>
                <a:spcPct val="70000"/>
              </a:lnSpc>
              <a:spcBef>
                <a:spcPts val="2000"/>
              </a:spcBef>
              <a:buFont typeface="Arial"/>
              <a:buChar char="•"/>
            </a:pPr>
            <a:r>
              <a:rPr lang="en-GB" sz="2800" dirty="0"/>
              <a:t>Zero rating affects usage, initially and over time</a:t>
            </a:r>
          </a:p>
          <a:p>
            <a:pPr marL="742950" lvl="1" indent="-285750">
              <a:lnSpc>
                <a:spcPct val="70000"/>
              </a:lnSpc>
              <a:spcBef>
                <a:spcPts val="2000"/>
              </a:spcBef>
              <a:buFont typeface="Arial"/>
              <a:buChar char="•"/>
            </a:pPr>
            <a:r>
              <a:rPr lang="en-GB" sz="2800" dirty="0"/>
              <a:t>Overall usage of WhatsApp increases during a zero-rating period, regardless of connection type. </a:t>
            </a:r>
            <a:endParaRPr lang="en-US" sz="2800" dirty="0"/>
          </a:p>
          <a:p>
            <a:pPr marL="742950" lvl="1" indent="-285750">
              <a:lnSpc>
                <a:spcPct val="70000"/>
              </a:lnSpc>
              <a:spcBef>
                <a:spcPts val="2000"/>
              </a:spcBef>
              <a:buFont typeface="Arial"/>
              <a:buChar char="•"/>
            </a:pPr>
            <a:r>
              <a:rPr lang="en-GB" sz="2800" dirty="0"/>
              <a:t>Twitter on MTN: increased usage of a zero-rated during and immediately following the zero-rating</a:t>
            </a:r>
          </a:p>
          <a:p>
            <a:pPr marL="285750" indent="-285750">
              <a:lnSpc>
                <a:spcPct val="70000"/>
              </a:lnSpc>
              <a:spcBef>
                <a:spcPts val="2000"/>
              </a:spcBef>
              <a:buFont typeface="Arial"/>
              <a:buChar char="•"/>
            </a:pPr>
            <a:r>
              <a:rPr lang="en-GB" sz="2800" dirty="0"/>
              <a:t>Zero-rates is popular, both in Kenya and in South Africa </a:t>
            </a:r>
          </a:p>
          <a:p>
            <a:pPr marL="742950" lvl="1" indent="-285750">
              <a:lnSpc>
                <a:spcPct val="70000"/>
              </a:lnSpc>
              <a:spcBef>
                <a:spcPts val="2000"/>
              </a:spcBef>
              <a:buFont typeface="Arial"/>
              <a:buChar char="•"/>
            </a:pPr>
            <a:r>
              <a:rPr lang="en-GB" sz="2800" dirty="0"/>
              <a:t>Zero-rating users prefer full-service applications on a paid plan to limited-service applications on a zero-rated plan. </a:t>
            </a:r>
            <a:endParaRPr lang="en-US" sz="2400" dirty="0"/>
          </a:p>
        </p:txBody>
      </p:sp>
      <p:sp>
        <p:nvSpPr>
          <p:cNvPr id="8" name="Title 1"/>
          <p:cNvSpPr txBox="1">
            <a:spLocks/>
          </p:cNvSpPr>
          <p:nvPr/>
        </p:nvSpPr>
        <p:spPr>
          <a:xfrm>
            <a:off x="725942" y="498268"/>
            <a:ext cx="7345362" cy="966637"/>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5400" kern="1200">
                <a:solidFill>
                  <a:schemeClr val="tx1">
                    <a:lumMod val="75000"/>
                    <a:lumOff val="25000"/>
                  </a:schemeClr>
                </a:solidFill>
                <a:latin typeface="+mj-lt"/>
                <a:ea typeface="+mj-ea"/>
                <a:cs typeface="+mj-cs"/>
              </a:defRPr>
            </a:lvl1pPr>
          </a:lstStyle>
          <a:p>
            <a:pPr algn="l"/>
            <a:r>
              <a:rPr lang="en-US" sz="4800" dirty="0"/>
              <a:t>Zero Rating: Summary</a:t>
            </a:r>
          </a:p>
        </p:txBody>
      </p:sp>
    </p:spTree>
    <p:extLst>
      <p:ext uri="{BB962C8B-B14F-4D97-AF65-F5344CB8AC3E}">
        <p14:creationId xmlns:p14="http://schemas.microsoft.com/office/powerpoint/2010/main" val="739402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8FFF88-CEA6-C34C-B423-544B22E0D3E7}"/>
              </a:ext>
            </a:extLst>
          </p:cNvPr>
          <p:cNvSpPr>
            <a:spLocks noGrp="1"/>
          </p:cNvSpPr>
          <p:nvPr>
            <p:ph type="title"/>
          </p:nvPr>
        </p:nvSpPr>
        <p:spPr/>
        <p:txBody>
          <a:bodyPr/>
          <a:lstStyle/>
          <a:p>
            <a:r>
              <a:rPr lang="en-US" dirty="0"/>
              <a:t>Central Questions</a:t>
            </a:r>
          </a:p>
        </p:txBody>
      </p:sp>
      <p:sp>
        <p:nvSpPr>
          <p:cNvPr id="5" name="Content Placeholder 4">
            <a:extLst>
              <a:ext uri="{FF2B5EF4-FFF2-40B4-BE49-F238E27FC236}">
                <a16:creationId xmlns:a16="http://schemas.microsoft.com/office/drawing/2014/main" id="{AE9CB1F0-5F2C-3143-8F07-828539A3A8AC}"/>
              </a:ext>
            </a:extLst>
          </p:cNvPr>
          <p:cNvSpPr>
            <a:spLocks noGrp="1"/>
          </p:cNvSpPr>
          <p:nvPr>
            <p:ph idx="1"/>
          </p:nvPr>
        </p:nvSpPr>
        <p:spPr>
          <a:xfrm>
            <a:off x="838200" y="1825625"/>
            <a:ext cx="7543800" cy="4351338"/>
          </a:xfrm>
        </p:spPr>
        <p:txBody>
          <a:bodyPr>
            <a:normAutofit/>
          </a:bodyPr>
          <a:lstStyle/>
          <a:p>
            <a:r>
              <a:rPr lang="en-US" sz="3200" dirty="0"/>
              <a:t>To what extent is an ISP (or content platform) responsible for the speech on its platform?</a:t>
            </a:r>
          </a:p>
          <a:p>
            <a:endParaRPr lang="en-US" sz="3200" dirty="0"/>
          </a:p>
          <a:p>
            <a:r>
              <a:rPr lang="en-US" sz="3200" dirty="0"/>
              <a:t>To what extent is the cost of Internet a financial nudge towards certain types of content?</a:t>
            </a:r>
          </a:p>
        </p:txBody>
      </p:sp>
    </p:spTree>
    <p:extLst>
      <p:ext uri="{BB962C8B-B14F-4D97-AF65-F5344CB8AC3E}">
        <p14:creationId xmlns:p14="http://schemas.microsoft.com/office/powerpoint/2010/main" val="2265949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0F9CC9-E8A5-CC43-82BC-1B8E9074E86A}"/>
              </a:ext>
            </a:extLst>
          </p:cNvPr>
          <p:cNvSpPr>
            <a:spLocks noGrp="1"/>
          </p:cNvSpPr>
          <p:nvPr>
            <p:ph type="title"/>
          </p:nvPr>
        </p:nvSpPr>
        <p:spPr>
          <a:xfrm>
            <a:off x="838200" y="365126"/>
            <a:ext cx="10515600" cy="723446"/>
          </a:xfrm>
        </p:spPr>
        <p:txBody>
          <a:bodyPr/>
          <a:lstStyle/>
          <a:p>
            <a:r>
              <a:rPr lang="en-US" dirty="0"/>
              <a:t>Internet “Kill Switch” Proposals</a:t>
            </a:r>
          </a:p>
        </p:txBody>
      </p:sp>
      <p:pic>
        <p:nvPicPr>
          <p:cNvPr id="5" name="Picture 4">
            <a:extLst>
              <a:ext uri="{FF2B5EF4-FFF2-40B4-BE49-F238E27FC236}">
                <a16:creationId xmlns:a16="http://schemas.microsoft.com/office/drawing/2014/main" id="{395D6201-E048-2941-8478-EEAEBE27C4D3}"/>
              </a:ext>
            </a:extLst>
          </p:cNvPr>
          <p:cNvPicPr>
            <a:picLocks noChangeAspect="1"/>
          </p:cNvPicPr>
          <p:nvPr/>
        </p:nvPicPr>
        <p:blipFill>
          <a:blip r:embed="rId2"/>
          <a:stretch>
            <a:fillRect/>
          </a:stretch>
        </p:blipFill>
        <p:spPr>
          <a:xfrm>
            <a:off x="838200" y="1100817"/>
            <a:ext cx="3553976" cy="5392057"/>
          </a:xfrm>
          <a:prstGeom prst="rect">
            <a:avLst/>
          </a:prstGeom>
        </p:spPr>
      </p:pic>
      <p:pic>
        <p:nvPicPr>
          <p:cNvPr id="6" name="Picture 5">
            <a:extLst>
              <a:ext uri="{FF2B5EF4-FFF2-40B4-BE49-F238E27FC236}">
                <a16:creationId xmlns:a16="http://schemas.microsoft.com/office/drawing/2014/main" id="{E077A484-A741-4B49-A21B-7CCDE25A2167}"/>
              </a:ext>
            </a:extLst>
          </p:cNvPr>
          <p:cNvPicPr>
            <a:picLocks noChangeAspect="1"/>
          </p:cNvPicPr>
          <p:nvPr/>
        </p:nvPicPr>
        <p:blipFill>
          <a:blip r:embed="rId3"/>
          <a:stretch>
            <a:fillRect/>
          </a:stretch>
        </p:blipFill>
        <p:spPr>
          <a:xfrm>
            <a:off x="6299200" y="3320839"/>
            <a:ext cx="4639128" cy="3102639"/>
          </a:xfrm>
          <a:prstGeom prst="rect">
            <a:avLst/>
          </a:prstGeom>
        </p:spPr>
      </p:pic>
      <p:pic>
        <p:nvPicPr>
          <p:cNvPr id="7" name="Picture 6">
            <a:extLst>
              <a:ext uri="{FF2B5EF4-FFF2-40B4-BE49-F238E27FC236}">
                <a16:creationId xmlns:a16="http://schemas.microsoft.com/office/drawing/2014/main" id="{78DEDED6-3824-E343-B194-5B241A98086A}"/>
              </a:ext>
            </a:extLst>
          </p:cNvPr>
          <p:cNvPicPr>
            <a:picLocks noChangeAspect="1"/>
          </p:cNvPicPr>
          <p:nvPr/>
        </p:nvPicPr>
        <p:blipFill>
          <a:blip r:embed="rId4"/>
          <a:stretch>
            <a:fillRect/>
          </a:stretch>
        </p:blipFill>
        <p:spPr>
          <a:xfrm>
            <a:off x="5650593" y="1260060"/>
            <a:ext cx="4915807" cy="1998396"/>
          </a:xfrm>
          <a:prstGeom prst="rect">
            <a:avLst/>
          </a:prstGeom>
        </p:spPr>
      </p:pic>
      <p:sp>
        <p:nvSpPr>
          <p:cNvPr id="8" name="TextBox 7">
            <a:extLst>
              <a:ext uri="{FF2B5EF4-FFF2-40B4-BE49-F238E27FC236}">
                <a16:creationId xmlns:a16="http://schemas.microsoft.com/office/drawing/2014/main" id="{AE51C59F-E533-D740-B887-C49F2BA1674B}"/>
              </a:ext>
            </a:extLst>
          </p:cNvPr>
          <p:cNvSpPr txBox="1"/>
          <p:nvPr/>
        </p:nvSpPr>
        <p:spPr>
          <a:xfrm>
            <a:off x="2801257" y="4741520"/>
            <a:ext cx="4804228" cy="2031325"/>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These bills never tend to become law in the U.S. although they do pop up every now and then.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Generally, President can declare “national </a:t>
            </a:r>
            <a:r>
              <a:rPr lang="en-US" dirty="0" err="1"/>
              <a:t>cyberemergency</a:t>
            </a:r>
            <a:r>
              <a:rPr lang="en-US" dirty="0"/>
              <a:t>” to shut down the Internet </a:t>
            </a:r>
            <a:br>
              <a:rPr lang="en-US" dirty="0"/>
            </a:br>
            <a:r>
              <a:rPr lang="en-US" dirty="0"/>
              <a:t>(does this make technical sense?)</a:t>
            </a:r>
          </a:p>
        </p:txBody>
      </p:sp>
    </p:spTree>
    <p:extLst>
      <p:ext uri="{BB962C8B-B14F-4D97-AF65-F5344CB8AC3E}">
        <p14:creationId xmlns:p14="http://schemas.microsoft.com/office/powerpoint/2010/main" val="415723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5D9126-AD53-9241-B32B-5546FE533481}"/>
              </a:ext>
            </a:extLst>
          </p:cNvPr>
          <p:cNvSpPr>
            <a:spLocks noGrp="1"/>
          </p:cNvSpPr>
          <p:nvPr>
            <p:ph type="title"/>
          </p:nvPr>
        </p:nvSpPr>
        <p:spPr/>
        <p:txBody>
          <a:bodyPr/>
          <a:lstStyle/>
          <a:p>
            <a:r>
              <a:rPr lang="en-US" dirty="0"/>
              <a:t>Communications Decency Act (1996)</a:t>
            </a:r>
          </a:p>
        </p:txBody>
      </p:sp>
      <p:sp>
        <p:nvSpPr>
          <p:cNvPr id="4" name="Content Placeholder 3">
            <a:extLst>
              <a:ext uri="{FF2B5EF4-FFF2-40B4-BE49-F238E27FC236}">
                <a16:creationId xmlns:a16="http://schemas.microsoft.com/office/drawing/2014/main" id="{5E7272DD-64C1-1645-A95D-64C8B340ED55}"/>
              </a:ext>
            </a:extLst>
          </p:cNvPr>
          <p:cNvSpPr>
            <a:spLocks noGrp="1"/>
          </p:cNvSpPr>
          <p:nvPr>
            <p:ph idx="1"/>
          </p:nvPr>
        </p:nvSpPr>
        <p:spPr/>
        <p:txBody>
          <a:bodyPr/>
          <a:lstStyle/>
          <a:p>
            <a:r>
              <a:rPr lang="en-US" dirty="0"/>
              <a:t>Overall law was intended to protect minors online.</a:t>
            </a:r>
          </a:p>
          <a:p>
            <a:endParaRPr lang="en-US" dirty="0"/>
          </a:p>
          <a:p>
            <a:r>
              <a:rPr lang="en-US" dirty="0"/>
              <a:t>Most of the law was ruled unconstitutional.</a:t>
            </a:r>
          </a:p>
          <a:p>
            <a:endParaRPr lang="en-US" dirty="0"/>
          </a:p>
          <a:p>
            <a:r>
              <a:rPr lang="en-US" dirty="0"/>
              <a:t>Section 230 of the law was upheld:</a:t>
            </a:r>
          </a:p>
          <a:p>
            <a:pPr lvl="1"/>
            <a:r>
              <a:rPr lang="en-US" dirty="0"/>
              <a:t>Protects Internet Service Providers (ISPs) and content platforms from being liable for the words of others.</a:t>
            </a:r>
          </a:p>
          <a:p>
            <a:pPr lvl="1"/>
            <a:r>
              <a:rPr lang="en-US" dirty="0"/>
              <a:t>Remains law today, though has been subject to challenge.</a:t>
            </a:r>
          </a:p>
        </p:txBody>
      </p:sp>
    </p:spTree>
    <p:extLst>
      <p:ext uri="{BB962C8B-B14F-4D97-AF65-F5344CB8AC3E}">
        <p14:creationId xmlns:p14="http://schemas.microsoft.com/office/powerpoint/2010/main" val="6417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0FB2-0511-DB44-A897-CC89FA016E91}"/>
              </a:ext>
            </a:extLst>
          </p:cNvPr>
          <p:cNvSpPr>
            <a:spLocks noGrp="1"/>
          </p:cNvSpPr>
          <p:nvPr>
            <p:ph type="title"/>
          </p:nvPr>
        </p:nvSpPr>
        <p:spPr/>
        <p:txBody>
          <a:bodyPr/>
          <a:lstStyle/>
          <a:p>
            <a:r>
              <a:rPr lang="en-US" dirty="0"/>
              <a:t>Supreme Court Case: Reno vs. ACLU (1997)</a:t>
            </a:r>
          </a:p>
        </p:txBody>
      </p:sp>
      <p:sp>
        <p:nvSpPr>
          <p:cNvPr id="3" name="Content Placeholder 2">
            <a:extLst>
              <a:ext uri="{FF2B5EF4-FFF2-40B4-BE49-F238E27FC236}">
                <a16:creationId xmlns:a16="http://schemas.microsoft.com/office/drawing/2014/main" id="{EDEEA3D9-EF87-5543-B6A6-A9B9B1111DD4}"/>
              </a:ext>
            </a:extLst>
          </p:cNvPr>
          <p:cNvSpPr>
            <a:spLocks noGrp="1"/>
          </p:cNvSpPr>
          <p:nvPr>
            <p:ph idx="1"/>
          </p:nvPr>
        </p:nvSpPr>
        <p:spPr/>
        <p:txBody>
          <a:bodyPr>
            <a:normAutofit fontScale="92500" lnSpcReduction="10000"/>
          </a:bodyPr>
          <a:lstStyle/>
          <a:p>
            <a:r>
              <a:rPr lang="en-US" dirty="0"/>
              <a:t>Answered: What laws apply to online content?</a:t>
            </a:r>
            <a:br>
              <a:rPr lang="en-US" dirty="0"/>
            </a:br>
            <a:endParaRPr lang="en-US" dirty="0"/>
          </a:p>
          <a:p>
            <a:r>
              <a:rPr lang="en-US" dirty="0"/>
              <a:t>First Supreme Court ruling on regulation of materials applied to the Internet.</a:t>
            </a:r>
          </a:p>
          <a:p>
            <a:endParaRPr lang="en-US" dirty="0"/>
          </a:p>
          <a:p>
            <a:r>
              <a:rPr lang="en-US" b="1" dirty="0"/>
              <a:t>Ruling:</a:t>
            </a:r>
            <a:r>
              <a:rPr lang="en-US" dirty="0"/>
              <a:t> CDA was overbroad. Preserved restrictions on obscenity, child pornography.</a:t>
            </a:r>
          </a:p>
          <a:p>
            <a:endParaRPr lang="en-US" dirty="0"/>
          </a:p>
          <a:p>
            <a:r>
              <a:rPr lang="en-US" dirty="0"/>
              <a:t>Guaranteed significant First Amendment protections for online/Internet communications. (More like print media than regulations that broadcast media are subject to.)</a:t>
            </a:r>
          </a:p>
        </p:txBody>
      </p:sp>
    </p:spTree>
    <p:extLst>
      <p:ext uri="{BB962C8B-B14F-4D97-AF65-F5344CB8AC3E}">
        <p14:creationId xmlns:p14="http://schemas.microsoft.com/office/powerpoint/2010/main" val="2367410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3657-E11E-8F4A-811A-F9EDC6C051DA}"/>
              </a:ext>
            </a:extLst>
          </p:cNvPr>
          <p:cNvSpPr>
            <a:spLocks noGrp="1"/>
          </p:cNvSpPr>
          <p:nvPr>
            <p:ph type="title"/>
          </p:nvPr>
        </p:nvSpPr>
        <p:spPr/>
        <p:txBody>
          <a:bodyPr/>
          <a:lstStyle/>
          <a:p>
            <a:r>
              <a:rPr lang="en-US" dirty="0"/>
              <a:t>FOSTA/SESTA (2018)</a:t>
            </a:r>
          </a:p>
        </p:txBody>
      </p:sp>
      <p:sp>
        <p:nvSpPr>
          <p:cNvPr id="3" name="Content Placeholder 2">
            <a:extLst>
              <a:ext uri="{FF2B5EF4-FFF2-40B4-BE49-F238E27FC236}">
                <a16:creationId xmlns:a16="http://schemas.microsoft.com/office/drawing/2014/main" id="{8CF6398B-BF6D-FE4A-A13B-BDF8B975E0AE}"/>
              </a:ext>
            </a:extLst>
          </p:cNvPr>
          <p:cNvSpPr>
            <a:spLocks noGrp="1"/>
          </p:cNvSpPr>
          <p:nvPr>
            <p:ph idx="1"/>
          </p:nvPr>
        </p:nvSpPr>
        <p:spPr>
          <a:xfrm>
            <a:off x="838199" y="1825625"/>
            <a:ext cx="6062331" cy="4351338"/>
          </a:xfrm>
        </p:spPr>
        <p:txBody>
          <a:bodyPr>
            <a:normAutofit fontScale="92500" lnSpcReduction="10000"/>
          </a:bodyPr>
          <a:lstStyle/>
          <a:p>
            <a:r>
              <a:rPr lang="en-US" dirty="0"/>
              <a:t>Amends Section 230 of the CDA so that sex trafficking is not immune</a:t>
            </a:r>
          </a:p>
          <a:p>
            <a:endParaRPr lang="en-US" dirty="0"/>
          </a:p>
          <a:p>
            <a:r>
              <a:rPr lang="en-US" dirty="0"/>
              <a:t>Makes it illegal for websites to profit from sex trafficking (e.g., </a:t>
            </a:r>
            <a:r>
              <a:rPr lang="en-US" dirty="0" err="1"/>
              <a:t>backpage.com</a:t>
            </a:r>
            <a:r>
              <a:rPr lang="en-US" dirty="0"/>
              <a:t>)</a:t>
            </a:r>
          </a:p>
          <a:p>
            <a:endParaRPr lang="en-US" dirty="0"/>
          </a:p>
          <a:p>
            <a:r>
              <a:rPr lang="en-US" dirty="0"/>
              <a:t>Criticized by some free speech groups as “Internet censorship bill”</a:t>
            </a:r>
          </a:p>
          <a:p>
            <a:endParaRPr lang="en-US" dirty="0"/>
          </a:p>
          <a:p>
            <a:r>
              <a:rPr lang="en-US" dirty="0"/>
              <a:t>Has some implications for automated detection/enforcement/takedown.</a:t>
            </a:r>
          </a:p>
        </p:txBody>
      </p:sp>
      <p:pic>
        <p:nvPicPr>
          <p:cNvPr id="4" name="Picture 3">
            <a:extLst>
              <a:ext uri="{FF2B5EF4-FFF2-40B4-BE49-F238E27FC236}">
                <a16:creationId xmlns:a16="http://schemas.microsoft.com/office/drawing/2014/main" id="{3BEE764D-1898-8845-A0F4-A4E0E09EBB18}"/>
              </a:ext>
            </a:extLst>
          </p:cNvPr>
          <p:cNvPicPr>
            <a:picLocks noChangeAspect="1"/>
          </p:cNvPicPr>
          <p:nvPr/>
        </p:nvPicPr>
        <p:blipFill>
          <a:blip r:embed="rId3"/>
          <a:stretch>
            <a:fillRect/>
          </a:stretch>
        </p:blipFill>
        <p:spPr>
          <a:xfrm>
            <a:off x="7273536" y="153894"/>
            <a:ext cx="4918464" cy="2642469"/>
          </a:xfrm>
          <a:prstGeom prst="rect">
            <a:avLst/>
          </a:prstGeom>
        </p:spPr>
      </p:pic>
    </p:spTree>
    <p:extLst>
      <p:ext uri="{BB962C8B-B14F-4D97-AF65-F5344CB8AC3E}">
        <p14:creationId xmlns:p14="http://schemas.microsoft.com/office/powerpoint/2010/main" val="2632690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E11E-FE16-A14B-AD96-30170551E800}"/>
              </a:ext>
            </a:extLst>
          </p:cNvPr>
          <p:cNvSpPr>
            <a:spLocks noGrp="1"/>
          </p:cNvSpPr>
          <p:nvPr>
            <p:ph type="title"/>
          </p:nvPr>
        </p:nvSpPr>
        <p:spPr/>
        <p:txBody>
          <a:bodyPr/>
          <a:lstStyle/>
          <a:p>
            <a:r>
              <a:rPr lang="en-US" dirty="0"/>
              <a:t>Intermediary Liability: Summary</a:t>
            </a:r>
          </a:p>
        </p:txBody>
      </p:sp>
      <p:sp>
        <p:nvSpPr>
          <p:cNvPr id="3" name="Content Placeholder 2">
            <a:extLst>
              <a:ext uri="{FF2B5EF4-FFF2-40B4-BE49-F238E27FC236}">
                <a16:creationId xmlns:a16="http://schemas.microsoft.com/office/drawing/2014/main" id="{BFC06137-C49E-2B47-B955-B83A606F119B}"/>
              </a:ext>
            </a:extLst>
          </p:cNvPr>
          <p:cNvSpPr>
            <a:spLocks noGrp="1"/>
          </p:cNvSpPr>
          <p:nvPr>
            <p:ph idx="1"/>
          </p:nvPr>
        </p:nvSpPr>
        <p:spPr/>
        <p:txBody>
          <a:bodyPr/>
          <a:lstStyle/>
          <a:p>
            <a:r>
              <a:rPr lang="en-US" dirty="0"/>
              <a:t>Platforms and ISPs generally enjoy safe harbor protection and are not liable for the content and speech of their users.</a:t>
            </a:r>
          </a:p>
          <a:p>
            <a:endParaRPr lang="en-US" dirty="0"/>
          </a:p>
          <a:p>
            <a:r>
              <a:rPr lang="en-US" dirty="0"/>
              <a:t>Recently, laws have clarified certain cases and domains (e.g., sex trafficking).</a:t>
            </a:r>
          </a:p>
          <a:p>
            <a:endParaRPr lang="en-US" dirty="0"/>
          </a:p>
          <a:p>
            <a:r>
              <a:rPr lang="en-US" dirty="0"/>
              <a:t>Mandates concerning intermediary liability have implications for censorship/speech, and may also favor incumbents.</a:t>
            </a:r>
          </a:p>
        </p:txBody>
      </p:sp>
    </p:spTree>
    <p:extLst>
      <p:ext uri="{BB962C8B-B14F-4D97-AF65-F5344CB8AC3E}">
        <p14:creationId xmlns:p14="http://schemas.microsoft.com/office/powerpoint/2010/main" val="36523222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2181</TotalTime>
  <Words>4070</Words>
  <Application>Microsoft Macintosh PowerPoint</Application>
  <PresentationFormat>Widescreen</PresentationFormat>
  <Paragraphs>607</Paragraphs>
  <Slides>55</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Arial Narrow</vt:lpstr>
      <vt:lpstr>Calibri</vt:lpstr>
      <vt:lpstr>Calibri Light</vt:lpstr>
      <vt:lpstr>Times</vt:lpstr>
      <vt:lpstr>Office Theme</vt:lpstr>
      <vt:lpstr>Internet Censorship and Online Speech Chapter 8: Legal Aspects of Content Moderation</vt:lpstr>
      <vt:lpstr>Central Questions</vt:lpstr>
      <vt:lpstr>Relationship Between Laws and Censorship</vt:lpstr>
      <vt:lpstr>Topics of Discussion</vt:lpstr>
      <vt:lpstr>Communications Decency Act</vt:lpstr>
      <vt:lpstr>Communications Decency Act (1996)</vt:lpstr>
      <vt:lpstr>Supreme Court Case: Reno vs. ACLU (1997)</vt:lpstr>
      <vt:lpstr>FOSTA/SESTA (2018)</vt:lpstr>
      <vt:lpstr>Intermediary Liability: Summary</vt:lpstr>
      <vt:lpstr>Digital Millennium Copyright Act</vt:lpstr>
      <vt:lpstr>Digital Millennium Copyright Act (1998)</vt:lpstr>
      <vt:lpstr>DMCA Takedowns and Censorship</vt:lpstr>
      <vt:lpstr>Copyright Laws and Censorship</vt:lpstr>
      <vt:lpstr>How BitTorrent Works</vt:lpstr>
      <vt:lpstr>How BitTorrent Works</vt:lpstr>
      <vt:lpstr>How BitTorrent Works</vt:lpstr>
      <vt:lpstr>How BitTorrent Works</vt:lpstr>
      <vt:lpstr>How BitTorrent Works</vt:lpstr>
      <vt:lpstr>How BitTorrent Works</vt:lpstr>
      <vt:lpstr>How BitTorrent Works</vt:lpstr>
      <vt:lpstr>How BitTorrent Works</vt:lpstr>
      <vt:lpstr>Piece Selection</vt:lpstr>
      <vt:lpstr>Random First Piece</vt:lpstr>
      <vt:lpstr>Rarest Piece First</vt:lpstr>
      <vt:lpstr>P2P and Copyright: Important Considerations</vt:lpstr>
      <vt:lpstr>Copyright Enforcement Systems</vt:lpstr>
      <vt:lpstr>Copyright Enforcement: Design Decisions</vt:lpstr>
      <vt:lpstr>Copyright Enforcement Process</vt:lpstr>
      <vt:lpstr>Notifications (to ISP)</vt:lpstr>
      <vt:lpstr>Questions</vt:lpstr>
      <vt:lpstr>Copyright: Summary</vt:lpstr>
      <vt:lpstr>Network Neutrality</vt:lpstr>
      <vt:lpstr>Internet Business Model (Simplified)</vt:lpstr>
      <vt:lpstr>Open Internet Order (2015; Invalidated):  Reclassification of ISPs Under Title II</vt:lpstr>
      <vt:lpstr>The Open Internet Order (March 2015)</vt:lpstr>
      <vt:lpstr>Internet Congestion and Network Neutrality</vt:lpstr>
      <vt:lpstr>Internet Congestion at Home</vt:lpstr>
      <vt:lpstr>Another View: Across a Transit Provider</vt:lpstr>
      <vt:lpstr>So… Was Comcast “Blocking” Netflix?</vt:lpstr>
      <vt:lpstr>What’s Causing This?</vt:lpstr>
      <vt:lpstr>Two Sides…</vt:lpstr>
      <vt:lpstr>Net Neutrality: Summary</vt:lpstr>
      <vt:lpstr>Paid Prioritization and “Zero Rating”</vt:lpstr>
      <vt:lpstr>Facebook’s “Free Basics”</vt:lpstr>
      <vt:lpstr>Walled Garden, or Gateway Drug?</vt:lpstr>
      <vt:lpstr>Approach</vt:lpstr>
      <vt:lpstr>Implementation</vt:lpstr>
      <vt:lpstr>WhatsApp Usage: Effects of Zero Rating on Cell-C</vt:lpstr>
      <vt:lpstr>Effects of MTN’s Zero-Rating of Twitter During 2014 World Cup</vt:lpstr>
      <vt:lpstr>End of Free Twitter (2018)</vt:lpstr>
      <vt:lpstr>Comparative Analysis:  Surveys from Kenya And South Africa Reasons for using zero-rating</vt:lpstr>
      <vt:lpstr>Comparative Analysis:  Surveys from Kenya And South Africa Reasons for not using zero-rating</vt:lpstr>
      <vt:lpstr>PowerPoint Presentation</vt:lpstr>
      <vt:lpstr>Central Questions</vt:lpstr>
      <vt:lpstr>Internet “Kill Switch” Proposals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6: Platform Censorship  and Content Moderation</dc:title>
  <dc:creator>Nick Feamster</dc:creator>
  <cp:lastModifiedBy>Nick Feamster</cp:lastModifiedBy>
  <cp:revision>106</cp:revision>
  <dcterms:created xsi:type="dcterms:W3CDTF">2020-02-10T16:34:53Z</dcterms:created>
  <dcterms:modified xsi:type="dcterms:W3CDTF">2020-02-24T18:22:26Z</dcterms:modified>
</cp:coreProperties>
</file>